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5" d="100"/>
          <a:sy n="85" d="100"/>
        </p:scale>
        <p:origin x="744"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301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Hi, I’m [name]. I’m going to take about ten minutes to talk about a kidney condition called ADPKD. That stands for autosomal dominant polycystic kidney disease. It is one type of polycystic kidney disease, or PKD. I’ll say the long name once and then just call it ADPKD. Most people have never heard of it, and I think it’s worth knowing a little about, because it can show up at school in ways that look pretty ordinary from the outside.
You don’t need to know anything about kidneys to follow this. I’ll keep it simple, and there will be time for questions at the end.
Middle school: Same opener works. If you want, add: “Raise your hand if you know what your kidneys do.” Most hands stay down, and that is a fine place to start.
High school: You can add that ADPKD is the most common inherited form of PKD and the one this session is about. You will explain the long name on slide 4.
Do not: Do not open by announcing your diagnosis unless you have decided in advance that you want to. Slide 2 gives you a choice of openers.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So what do you actually do with all this? Mostly, less than you think.
Take it in stride. If someone has water nearby or leaves for the restroom, don’t make it a public thing. Don’t quiz them. “What’s wrong with you?” is a hard question to get in a hallway. If they want to tell you, they will.
Keep it private. If you know, it’s not yours to pass along, even to be helpful. The one exception: if you’re worried about their health or safety, tell a trusted adult. Otherwise, ask how they want it handled. “Do you want me to say anything if someone asks?” is a great question, because it puts them in charge.
And treat them like anyone else. Because they are.
Middle school: This is the slide to spend the most time on. You can ask: “Which of these do you think is the hardest to actually do?” and take a couple of answers.
High school: Same.
If asked: “What if I’m worried about them?” Say: “Tell a trusted adult. A teacher, the nurse, a coach, a counselor. That’s what they’re for, and it’s not the same as gossip.”</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Use this slide when there are teachers, coaches, or staff in the room, or when the session is for a health or advisory class where that’s the point. Skip it for a classmate-only audience.
For many students with ADPKD, the practical needs are small: water nearby, a restroom pass without a conversation, and understanding when they miss class for medical care. How often that happens varies by student, and the school’s own plan or process for that student is what staff should follow.
A private check-in can be respectful. Being singled out in front of the class is not. For PE and sports, follow whatever school plan and clinical guidance is already in place for that student, and don’t assume limits from the diagnosis alone. This session isn’t part of the accommodation process. It’s background.
Middle school: Usually skip for a middle school classroom unless your teacher asked for it.
High school: Useful for health class, advisory, or a faculty meeting.
If asked: “What should we do if a student with ADPKD is in pain or looks unwell?” Say: “Same as any student: send them to the nurse or health office, and let their family and clinician handle the rest. Nothing about ADPKD changes that.”
Do not: Do not tell staff what accommodations they should give, or how a 504 plan should be written. The teacher one-pager in this toolkit covers the boundary.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Last main point, and it matters a lot. The person with ADPKD gets to decide who knows, how much they know, and when.
Telling a friend is one decision. Telling a teacher, a coach, or the school nurse is a different decision, and there can be good reasons to do that even if you’d rather not tell your friends. Those are all the person’s choices to make, with their family.
“I’d rather not get into it” is a complete answer, and you can take it at face value. And if you’re one of the people who does know, you hold it. The one exception: if you’re worried about their health or safety, tell a trusted adult. That isn’t gossip.
Middle school: Say: “If someone tells you they have ADPKD, that’s them trusting you. Don’t hand it to someone else.”
High school: You can add that this is true for any health condition, not just ADPKD, and that the same rules apply to things classmates might mention about their own health.
If asked: “Should they tell their teachers?” Say: “That’s a decision for the student and their family. There can be good reasons to tell school staff, but it isn’t something a classmate decides for them.”
Do not: Do not name anyone at school who has told you they have ADPKD or any other condition.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Optional. Works well as a two-minute recap for any age. Read each one, take a show of hands, then give the answer.
1. False. Not contagious. 2. False. Usually you can’t tell at all. 3. True. 4. False. It’s different for everyone. 5. True for some people. It depends on their own doctor’s advice; there’s no single water rule for everyone.
If you get a wrong answer from the room, that’s fine. That’s the whole reason you’re up there.
Middle school: Very good for this age. Make it loud and fast.
High school: Can skip, or use as the closer before questions.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Optional, and only if you have decided ahead of time that you want to share. This slide has four prompts. Fill in as many or as few as you want, in your own words, before the session. Delete the ones you don’t use. You can also delete the whole slide and nothing else in the deck changes.
If you use it, keep it short and specific. One thing that’s true for you beats a general statement about ADPKD. And you are describing your experience, not giving advice. “This helps me” is fine. “This is what people with ADPKD should do” is not.
Talk to a parent or guardian, or another trusted adult, about what you plan to say here before you say it to a room. Once it’s said, you can’t unsay it, and you may feel differently about it later.
Middle school: If you use this slide, two prompts are plenty.
High school: Four prompts are fine. Still short.
If asked: If a question goes further than you want to go, say: “That’s as far as I’m going to take it today.” You don’t need a reason.
Do not: Do not describe your medical details (test results, medicines, scans). Do not mention family members’ health without their permission.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That’s the talk. Happy to take questions about ADPKD in general.
Two ground rules. I’m not going to answer questions about any particular person’s health, including anyone at this school. And I’m not a doctor, so if I don’t know something, I’ll say so.
If you want to read more, PKDBridge.org has articles written for teenagers, the PKD Foundation has a lot of general information, and NIDDK, which is part of the National Institutes of Health, has a plain-language overview. And if this made you wonder about something in your own health or your own family, the right people to ask are a parent, the school nurse, or your doctor.
Middle school: Keep the ground rules. For the sources, PKDBridge.org alone is enough.
High school: Same.
If asked: “Should I get tested?” Say: “That’s a real question, and it’s one for your parents and your doctor, not for me. If it’s on your mind, that’s a good reason to ask them.” A question you don’t know the answer to: “I don’t know. I’d check with a kidney doctor on that.” That is a good answer and a true one.
Do not: Do not answer questions about testing, treatment, or risk for any individual, including yourself if you would rather not. Do not try to fill a silence with a guess.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Leave this slide up while people pack up or while you take the last questions. You don’t need to read it aloud, but if a teacher or administrator asks what the session is and isn’t, this is the answer.</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Pick ONE of these openers. Any of them is complete on its own. You do not owe anyone an explanation of which one is true for you.
Option A (personal): “I’m talking about this because I have ADPKD. I usually feel fine, and I’m not looking for anyone to treat me differently. I just think it helps when people know what it is.”
Option B (family): “I’m talking about this because ADPKD runs in my family, so it’s something I’ve grown up knowing about.”
Option C (someone I know): “I’m talking about this because someone I care about has ADPKD, and I’ve seen how much easier things are when the people around them understand it.”
Option D (interest): “I’m talking about this because I learned about it and realized almost nobody knows what it is, even though it’s the most common inherited kidney disease.”
Then: “Here’s what I want you to take away: it’s real, it’s usually invisible, and a little understanding goes a long way.”
Middle school: Keep it to the opener plus the one-sentence takeaway. Skip the phrase “most common inherited kidney disease” if it feels like too much; slide 4 covers it.
High school: You can add: “By the end you should be able to explain ADPKD to someone else in two sentences, and you’ll know what to do if a classmate mentions it.”
If asked: “Do you have it?” You can answer, or you can say: “I’m going to keep this about ADPKD in general, but I’m happy to talk after.” Either answer is fine, and you can change your mind later.
Do not: Do not name any other student or family member who has ADPKD. Their information is theirs.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Your kidneys are two organs in your back, just below your ribs, one on each side, each about the size of your fist. Their main job is filtering. All of your blood passes through them many times a day. They pull out waste and extra water, and that becomes urine.
They also keep the balance of salts and fluids in your body right, and they help control your blood pressure. So when something affects the kidneys, it can affect a lot more than just going to the bathroom.
Middle school: The fist comparison and the filter idea are enough. You can say: “Think of them as the body’s water filter.”
High school: You can add that the kidneys also make hormones, including one that tells the body to make red blood cells, which is one reason kidney problems can make people tired.
If asked: “Can you live with one kidney?” Yes, many people do. That is a different situation from ADPKD, where both kidneys are usually affected.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PKD stands for polycystic kidney disease. “Poly” means many, and a cyst is a small sac filled with fluid. In PKD, cysts grow in the kidneys. They grow slowly, usually over many years, and over time the kidneys can become larger than usual and work less well.
The most common inherited form is called autosomal dominant PKD, or ADPKD. The long name describes how it’s passed down: if a parent has it, each of their children has a 50/50 chance of inheriting the changed gene. A person is born with it. Nobody does anything to cause it, and nobody can catch it.
It’s the most common inherited kidney disease, but it’s still uncommon enough that most people, including a lot of adults, have never heard of it.
Middle school: Lead with “many fluid-filled bubbles in the kidneys” and “it runs in families.” You can leave out the words “autosomal dominant” entirely.
High school: You can add that the two genes most often involved are called PKD1 and PKD2, and that the type of gene change affects how fast the condition tends to progress, which is one reason it looks different from person to person.
If asked: “Is it cancer?” No. Cysts are not tumors and ADPKD is not cancer. “How many people have it?” About one in a thousand people carry the gene change, and fewer than that have actually been diagnosed. For a school talk, “about one in a thousand” is enough.
Do not: Do not guess at anyone’s individual risk, including your own family’s. That is a question for a clinician or genetic counselor.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Three quick things that people sometimes get wrong.
First, it’s not contagious. You can’t catch it. You can share a water bottle, sit next to someone, be on a team with them. Nothing changes.
Second, it’s not caused by anything the person did. Not something they ate, not something they didn’t do. It’s a gene they were born with.
Third, it’s not the same for everyone. Two people with the same condition can have completely different experiences. One might have symptoms as a teenager and another might not notice anything until they’re an adult. So if you know one person with ADPKD, you know one person with ADPKD.
Middle school: This is the most important slide for a younger audience. Slow down here and say each one twice if you need to.
High school: You can add: “That variation is why you shouldn’t assume anything about a person’s ADPKD from what you’ve read online.”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A lot of teenagers with ADPKD feel fine most of the time. That’s a big part of why it’s easy to miss.
But some people do have symptoms. Pain in the back or side is one. Feeling more tired than you’d expect is another. High blood pressure can happen even in young people with ADPKD, which is one reason their doctor checks it. Some people get kidney or bladder infections, or see blood in their urine. Those are things a doctor sorts out. They’re not something a classmate should try to read anything into.
The key thing: everyone’s list is different, and it can change. Someone can feel fine for years and then have a rough stretch. Feeling fine today doesn’t mean the condition isn’t there.
Middle school: Shorten to three items: back pain, tiredness, and “blood pressure that needs checking.” Leave out blood in urine for this age group unless a clinician has told you it belongs.
High school: You can keep the full list. If you have personal experience you have decided to share, this is a natural place for one sentence, but it is not required.
If asked: “Does it hurt?” Sometimes, for some people. Not always, and not all the time. “Will they die from it?” Say: “ADPKD is a lifelong condition, and people live with it for decades. Some adults eventually need treatment when their kidneys stop working well, usually much later in life. That’s a question for their doctors, not for me.”
Do not: Do not describe anyone’s symptoms other than your own, and only your own if you have chosen to. Do not rank symptoms or say what is “normal” for ADPKD.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There isn’t a cure for ADPKD yet. But there’s a lot that can be done, and most of it is ordinary-sounding.
People with ADPKD see a kidney doctor, called a nephrologist, or a care team, for regular checkups. Blood pressure gets a lot of attention, because keeping it in a healthy range protects the kidneys over time. Staying active matters. Some people are told to drink more water and go easy on salt, but that’s individual advice from their own clinician, not a rule for everyone with ADPKD.
Some people take medicine, most often for blood pressure. And there’s real research going on. There are treatments approved for adults, and the picture keeps changing.
Middle school: Keep it to: checkups, blood pressure, staying active, and following their own doctor’s advice about water and food. Skip medicine and research.
High school: If someone asks about medicines or supplements, keep the answer general and point back to the person’s own clinician. Medication choices are outside your role.
If asked: “How much water should they drink?” Say: “That’s a question for their clinician. It’s different for different people, and I’m not going to give a number.” “Can they play sports?” Say: “Usually yes. Being active is encouraged. For contact or collision sports, some people have an individual conversation with their doctor, for example if their kidneys are enlarged or an activity has caused bleeding before. So it’s not automatically no, and it’s not automatically yes.”
Do not: Do not give amounts, targets, or numbers for water, salt, blood pressure, or anything else. Do not name specific medicines. Do not say what anyone “should” do about their own care.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So here’s where it actually touches school. None of these is dramatic. That’s the point.
Water. Some students with ADPKD are told by their own doctor to keep water nearby and drink during the day. That’s their doctor’s advice for them, not a rule for everyone with ADPKD. Restroom. If you drink more, you need the restroom more, and some people have kidney-related reasons to go more often. Either way, it’s not something they should have to explain in front of the class.
Appointments. Checkups, blood or urine tests, sometimes scans. How often depends on the person, and missing class for them isn’t a choice. Tiredness. Some people run out of energy before the day is over. Pain. Back or side pain that comes and goes, and can be there while someone is sitting perfectly still at their desk.
And activity. Most people with ADPKD can be active. Sometimes one specific activity gets adjusted for one person. If someone is sitting out of something, don’t assume you know why.
Middle school: Point at each box and say one sentence each. Water and restroom are the ones that come up most at this age.
High school: You can add: “If you see any of these and think ‘why do they get to do that,’ now you know one possible reason.”
If asked: “Do they get to skip PE?” Say: “Not as a rule. Being active is encouraged. Sometimes one specific activity gets adjusted for one student, and that’s worked out with their doctor and the school.”
Do not: Do not describe what accommodations any specific student has. If you have a 504 plan, you decide whether to mention it; you do not have to.</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slide]
This is the line people with ADPKD hear most: “But you look fine.”
And usually they do look fine. That’s the thing about ADPKD. It’s on the inside. Someone can look completely healthy and still need water nearby, leave for the restroom, or miss a day for medical care.
Those things aren’t perks or special treatment. They’re what lets a person with a health condition get through an ordinary day like everyone else.
In U.S. schools, some students have a written plan with the school that spells out practical supports. You might hear it called a 504 plan. Some students with ADPKD have one and some don’t. Whether someone has a plan, and what’s in it, is private.
Middle school: Say the “you look fine” line, then: “Looking fine and being fine are not the same thing.” You can skip the 504 sentence entirely.
High school: If you have decided to mention a school plan of your own, keep it general: “I have a plan with the school that covers a few practical things.” Do not list its contents unless you have deliberately chosen to.
If asked: “What’s a 504 plan?” Say: “It’s a written plan that a U.S. school puts together, through its own process, for a student who qualifies because of a health condition. What goes in it is worked out by the school with the family. I’m not going to explain the process. The school’s own staff do that.”
Do not: Do not explain the law behind 504 plans or how to get one. That is not your role in this session, and the school’s own staff handle it.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5F6B"/>
        </a:solidFill>
        <a:effectLst/>
      </p:bgPr>
    </p:bg>
    <p:spTree>
      <p:nvGrpSpPr>
        <p:cNvPr id="1" name=""/>
        <p:cNvGrpSpPr/>
        <p:nvPr/>
      </p:nvGrpSpPr>
      <p:grpSpPr>
        <a:xfrm>
          <a:off x="0" y="0"/>
          <a:ext cx="0" cy="0"/>
          <a:chOff x="0" y="0"/>
          <a:chExt cx="0" cy="0"/>
        </a:xfrm>
      </p:grpSpPr>
      <p:sp>
        <p:nvSpPr>
          <p:cNvPr id="3" name="Text 0"/>
          <p:cNvSpPr txBox="1"/>
          <p:nvPr/>
        </p:nvSpPr>
        <p:spPr>
          <a:xfrm>
            <a:off x="640080" y="1097280"/>
            <a:ext cx="7863840" cy="1280160"/>
          </a:xfrm>
          <a:prstGeom prst="rect">
            <a:avLst/>
          </a:prstGeom>
          <a:noFill/>
          <a:ln/>
        </p:spPr>
        <p:txBody>
          <a:bodyPr wrap="square" lIns="0" tIns="0" rIns="0" bIns="0"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What Is ADPKD?</a:t>
            </a:r>
            <a:endParaRPr lang="en-US" sz="4000" dirty="0"/>
          </a:p>
        </p:txBody>
      </p:sp>
      <p:sp>
        <p:nvSpPr>
          <p:cNvPr id="4" name="Text 1"/>
          <p:cNvSpPr txBox="1"/>
          <p:nvPr/>
        </p:nvSpPr>
        <p:spPr>
          <a:xfrm>
            <a:off x="640080" y="2423160"/>
            <a:ext cx="7498080" cy="640080"/>
          </a:xfrm>
          <a:prstGeom prst="rect">
            <a:avLst/>
          </a:prstGeom>
          <a:noFill/>
          <a:ln/>
        </p:spPr>
        <p:txBody>
          <a:bodyPr wrap="square" lIns="0" tIns="0" rIns="0" bIns="0" rtlCol="0" anchor="ctr"/>
          <a:lstStyle/>
          <a:p>
            <a:pPr marL="0" indent="0">
              <a:buNone/>
            </a:pPr>
            <a:r>
              <a:rPr lang="en-US" sz="2000" i="1" dirty="0">
                <a:solidFill>
                  <a:srgbClr val="CFE3E6"/>
                </a:solidFill>
                <a:latin typeface="Calibri" pitchFamily="34" charset="0"/>
                <a:ea typeface="Calibri" pitchFamily="34" charset="-122"/>
                <a:cs typeface="Calibri" pitchFamily="34" charset="-120"/>
              </a:rPr>
              <a:t>A short session about a kidney condition you may never have heard of</a:t>
            </a:r>
            <a:endParaRPr lang="en-US" sz="2000" dirty="0"/>
          </a:p>
        </p:txBody>
      </p:sp>
      <p:sp>
        <p:nvSpPr>
          <p:cNvPr id="5" name="Text 2"/>
          <p:cNvSpPr txBox="1"/>
          <p:nvPr/>
        </p:nvSpPr>
        <p:spPr>
          <a:xfrm>
            <a:off x="640080" y="3566160"/>
            <a:ext cx="4572000" cy="365760"/>
          </a:xfrm>
          <a:prstGeom prst="rect">
            <a:avLst/>
          </a:prstGeom>
          <a:noFill/>
          <a:ln/>
        </p:spPr>
        <p:txBody>
          <a:bodyPr wrap="square" lIns="0" tIns="0" rIns="0" bIns="0" rtlCol="0" anchor="ctr"/>
          <a:lstStyle/>
          <a:p>
            <a:pPr marL="0" indent="0">
              <a:buNone/>
            </a:pPr>
            <a:r>
              <a:rPr lang="en-US" sz="1600" dirty="0">
                <a:solidFill>
                  <a:srgbClr val="FFFFFF"/>
                </a:solidFill>
                <a:latin typeface="Calibri" pitchFamily="34" charset="0"/>
                <a:ea typeface="Calibri" pitchFamily="34" charset="-122"/>
                <a:cs typeface="Calibri" pitchFamily="34" charset="-120"/>
              </a:rPr>
              <a:t>Presenter: [your name]</a:t>
            </a:r>
            <a:endParaRPr lang="en-US" sz="1600" dirty="0"/>
          </a:p>
        </p:txBody>
      </p:sp>
      <p:sp>
        <p:nvSpPr>
          <p:cNvPr id="6" name="Text 3"/>
          <p:cNvSpPr txBox="1"/>
          <p:nvPr/>
        </p:nvSpPr>
        <p:spPr>
          <a:xfrm>
            <a:off x="640080" y="3931920"/>
            <a:ext cx="4572000" cy="365760"/>
          </a:xfrm>
          <a:prstGeom prst="rect">
            <a:avLst/>
          </a:prstGeom>
          <a:noFill/>
          <a:ln/>
        </p:spPr>
        <p:txBody>
          <a:bodyPr wrap="square" lIns="0" tIns="0" rIns="0" bIns="0" rtlCol="0" anchor="ctr"/>
          <a:lstStyle/>
          <a:p>
            <a:pPr marL="0" indent="0">
              <a:buNone/>
            </a:pPr>
            <a:r>
              <a:rPr lang="en-US" sz="1400" dirty="0">
                <a:solidFill>
                  <a:srgbClr val="CFE3E6"/>
                </a:solidFill>
                <a:latin typeface="Calibri" pitchFamily="34" charset="0"/>
                <a:ea typeface="Calibri" pitchFamily="34" charset="-122"/>
                <a:cs typeface="Calibri" pitchFamily="34" charset="-120"/>
              </a:rPr>
              <a:t>[School] | [Date]</a:t>
            </a:r>
            <a:endParaRPr lang="en-US" sz="1400" dirty="0"/>
          </a:p>
        </p:txBody>
      </p:sp>
      <p:sp>
        <p:nvSpPr>
          <p:cNvPr id="7" name="Text 4"/>
          <p:cNvSpPr txBox="1"/>
          <p:nvPr/>
        </p:nvSpPr>
        <p:spPr>
          <a:xfrm>
            <a:off x="2229787" y="4526280"/>
            <a:ext cx="6726836" cy="320040"/>
          </a:xfrm>
          <a:prstGeom prst="rect">
            <a:avLst/>
          </a:prstGeom>
          <a:noFill/>
          <a:ln/>
        </p:spPr>
        <p:txBody>
          <a:bodyPr wrap="square" lIns="0" tIns="0" rIns="0" bIns="0" rtlCol="0" anchor="ctr"/>
          <a:lstStyle/>
          <a:p>
            <a:pPr marL="0" indent="0" algn="r">
              <a:buNone/>
            </a:pPr>
            <a:r>
              <a:rPr lang="en-US" sz="1100" dirty="0">
                <a:solidFill>
                  <a:srgbClr val="CFE3E6"/>
                </a:solidFill>
                <a:latin typeface="Calibri" pitchFamily="34" charset="0"/>
                <a:ea typeface="Calibri" pitchFamily="34" charset="-122"/>
                <a:cs typeface="Calibri" pitchFamily="34" charset="-120"/>
              </a:rPr>
              <a:t>PKD Bridge School Outreach Toolkit. Version 5, September 2026. Educational information only.</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10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What helps, as a classmate</a:t>
            </a:r>
            <a:endParaRPr lang="en-US" sz="3200" dirty="0"/>
          </a:p>
        </p:txBody>
      </p:sp>
      <p:sp>
        <p:nvSpPr>
          <p:cNvPr id="5" name="Shape 2"/>
          <p:cNvSpPr/>
          <p:nvPr/>
        </p:nvSpPr>
        <p:spPr>
          <a:xfrm>
            <a:off x="548640" y="1463040"/>
            <a:ext cx="1426464" cy="3200400"/>
          </a:xfrm>
          <a:prstGeom prst="roundRect">
            <a:avLst>
              <a:gd name="adj" fmla="val 7692"/>
            </a:avLst>
          </a:prstGeom>
          <a:solidFill>
            <a:srgbClr val="E6F0F1"/>
          </a:solidFill>
          <a:ln w="12700">
            <a:solidFill>
              <a:srgbClr val="E6F0F1"/>
            </a:solidFill>
            <a:prstDash val="solid"/>
          </a:ln>
        </p:spPr>
        <p:txBody>
          <a:bodyPr/>
          <a:lstStyle/>
          <a:p>
            <a:endParaRPr lang="en-US"/>
          </a:p>
        </p:txBody>
      </p:sp>
      <p:sp>
        <p:nvSpPr>
          <p:cNvPr id="6" name="Shape 3"/>
          <p:cNvSpPr/>
          <p:nvPr/>
        </p:nvSpPr>
        <p:spPr>
          <a:xfrm>
            <a:off x="777240" y="1691640"/>
            <a:ext cx="548640" cy="54864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914400" y="1828800"/>
            <a:ext cx="274320" cy="274320"/>
          </a:xfrm>
          <a:prstGeom prst="rect">
            <a:avLst/>
          </a:prstGeom>
        </p:spPr>
      </p:pic>
      <p:sp>
        <p:nvSpPr>
          <p:cNvPr id="8" name="Text 4"/>
          <p:cNvSpPr txBox="1"/>
          <p:nvPr/>
        </p:nvSpPr>
        <p:spPr>
          <a:xfrm>
            <a:off x="777240" y="2377440"/>
            <a:ext cx="969264" cy="822960"/>
          </a:xfrm>
          <a:prstGeom prst="rect">
            <a:avLst/>
          </a:prstGeom>
          <a:noFill/>
          <a:ln/>
        </p:spPr>
        <p:txBody>
          <a:bodyPr wrap="square" lIns="0" tIns="0" rIns="0" bIns="0" rtlCol="0" anchor="t"/>
          <a:lstStyle/>
          <a:p>
            <a:pPr marL="0" indent="0">
              <a:buNone/>
            </a:pPr>
            <a:r>
              <a:rPr lang="en-US" sz="1400" b="1" dirty="0">
                <a:solidFill>
                  <a:srgbClr val="1F5F6B"/>
                </a:solidFill>
                <a:latin typeface="Calibri" pitchFamily="34" charset="0"/>
                <a:ea typeface="Calibri" pitchFamily="34" charset="-122"/>
                <a:cs typeface="Calibri" pitchFamily="34" charset="-120"/>
              </a:rPr>
              <a:t>Take it in stride</a:t>
            </a:r>
            <a:endParaRPr lang="en-US" sz="1400" dirty="0"/>
          </a:p>
        </p:txBody>
      </p:sp>
      <p:sp>
        <p:nvSpPr>
          <p:cNvPr id="9" name="Text 5"/>
          <p:cNvSpPr txBox="1"/>
          <p:nvPr/>
        </p:nvSpPr>
        <p:spPr>
          <a:xfrm>
            <a:off x="777240" y="3246120"/>
            <a:ext cx="969264" cy="1371600"/>
          </a:xfrm>
          <a:prstGeom prst="rect">
            <a:avLst/>
          </a:prstGeom>
          <a:noFill/>
          <a:ln/>
        </p:spPr>
        <p:txBody>
          <a:bodyPr wrap="square" lIns="0" tIns="0" rIns="0" bIns="0" rtlCol="0" anchor="t"/>
          <a:lstStyle/>
          <a:p>
            <a:pPr marL="0" indent="0">
              <a:buNone/>
            </a:pPr>
            <a:r>
              <a:rPr lang="en-US" sz="1150" dirty="0">
                <a:solidFill>
                  <a:srgbClr val="1F2933"/>
                </a:solidFill>
                <a:latin typeface="Calibri" pitchFamily="34" charset="0"/>
                <a:ea typeface="Calibri" pitchFamily="34" charset="-122"/>
                <a:cs typeface="Calibri" pitchFamily="34" charset="-120"/>
              </a:rPr>
              <a:t>Water nearby, a restroom pass, a missed day. Don’t make it a public thing.</a:t>
            </a:r>
            <a:endParaRPr lang="en-US" sz="1150" dirty="0"/>
          </a:p>
        </p:txBody>
      </p:sp>
      <p:sp>
        <p:nvSpPr>
          <p:cNvPr id="10" name="Shape 6"/>
          <p:cNvSpPr/>
          <p:nvPr/>
        </p:nvSpPr>
        <p:spPr>
          <a:xfrm>
            <a:off x="2203704" y="1463040"/>
            <a:ext cx="1426464" cy="3200400"/>
          </a:xfrm>
          <a:prstGeom prst="roundRect">
            <a:avLst>
              <a:gd name="adj" fmla="val 7692"/>
            </a:avLst>
          </a:prstGeom>
          <a:solidFill>
            <a:srgbClr val="E6F0F1"/>
          </a:solidFill>
          <a:ln w="12700">
            <a:solidFill>
              <a:srgbClr val="E6F0F1"/>
            </a:solidFill>
            <a:prstDash val="solid"/>
          </a:ln>
        </p:spPr>
        <p:txBody>
          <a:bodyPr/>
          <a:lstStyle/>
          <a:p>
            <a:endParaRPr lang="en-US"/>
          </a:p>
        </p:txBody>
      </p:sp>
      <p:sp>
        <p:nvSpPr>
          <p:cNvPr id="11" name="Shape 7"/>
          <p:cNvSpPr/>
          <p:nvPr/>
        </p:nvSpPr>
        <p:spPr>
          <a:xfrm>
            <a:off x="2432304" y="1691640"/>
            <a:ext cx="548640" cy="548640"/>
          </a:xfrm>
          <a:prstGeom prst="ellipse">
            <a:avLst/>
          </a:prstGeom>
          <a:solidFill>
            <a:srgbClr val="1F5F6B"/>
          </a:solidFill>
          <a:ln w="12700">
            <a:solidFill>
              <a:srgbClr val="1F5F6B"/>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2569464" y="1828800"/>
            <a:ext cx="274320" cy="274320"/>
          </a:xfrm>
          <a:prstGeom prst="rect">
            <a:avLst/>
          </a:prstGeom>
        </p:spPr>
      </p:pic>
      <p:sp>
        <p:nvSpPr>
          <p:cNvPr id="13" name="Text 8"/>
          <p:cNvSpPr txBox="1"/>
          <p:nvPr/>
        </p:nvSpPr>
        <p:spPr>
          <a:xfrm>
            <a:off x="2432304" y="2377440"/>
            <a:ext cx="969264" cy="822960"/>
          </a:xfrm>
          <a:prstGeom prst="rect">
            <a:avLst/>
          </a:prstGeom>
          <a:noFill/>
          <a:ln/>
        </p:spPr>
        <p:txBody>
          <a:bodyPr wrap="square" lIns="0" tIns="0" rIns="0" bIns="0" rtlCol="0" anchor="t"/>
          <a:lstStyle/>
          <a:p>
            <a:pPr marL="0" indent="0">
              <a:buNone/>
            </a:pPr>
            <a:r>
              <a:rPr lang="en-US" sz="1400" b="1" dirty="0">
                <a:solidFill>
                  <a:srgbClr val="1F5F6B"/>
                </a:solidFill>
                <a:latin typeface="Calibri" pitchFamily="34" charset="0"/>
                <a:ea typeface="Calibri" pitchFamily="34" charset="-122"/>
                <a:cs typeface="Calibri" pitchFamily="34" charset="-120"/>
              </a:rPr>
              <a:t>Don’t quiz them</a:t>
            </a:r>
            <a:endParaRPr lang="en-US" sz="1400" dirty="0"/>
          </a:p>
        </p:txBody>
      </p:sp>
      <p:sp>
        <p:nvSpPr>
          <p:cNvPr id="14" name="Text 9"/>
          <p:cNvSpPr txBox="1"/>
          <p:nvPr/>
        </p:nvSpPr>
        <p:spPr>
          <a:xfrm>
            <a:off x="2432304" y="3246120"/>
            <a:ext cx="969264" cy="1371600"/>
          </a:xfrm>
          <a:prstGeom prst="rect">
            <a:avLst/>
          </a:prstGeom>
          <a:noFill/>
          <a:ln/>
        </p:spPr>
        <p:txBody>
          <a:bodyPr wrap="square" lIns="0" tIns="0" rIns="0" bIns="0" rtlCol="0" anchor="t"/>
          <a:lstStyle/>
          <a:p>
            <a:pPr marL="0" indent="0">
              <a:buNone/>
            </a:pPr>
            <a:r>
              <a:rPr lang="en-US" sz="1150" dirty="0">
                <a:solidFill>
                  <a:srgbClr val="1F2933"/>
                </a:solidFill>
                <a:latin typeface="Calibri" pitchFamily="34" charset="0"/>
                <a:ea typeface="Calibri" pitchFamily="34" charset="-122"/>
                <a:cs typeface="Calibri" pitchFamily="34" charset="-120"/>
              </a:rPr>
              <a:t>“What’s wrong with you?” is a hard question to get in a hallway. Let them bring it up.</a:t>
            </a:r>
            <a:endParaRPr lang="en-US" sz="1150" dirty="0"/>
          </a:p>
        </p:txBody>
      </p:sp>
      <p:sp>
        <p:nvSpPr>
          <p:cNvPr id="15" name="Shape 10"/>
          <p:cNvSpPr/>
          <p:nvPr/>
        </p:nvSpPr>
        <p:spPr>
          <a:xfrm>
            <a:off x="3858768" y="1463040"/>
            <a:ext cx="1426464" cy="3200400"/>
          </a:xfrm>
          <a:prstGeom prst="roundRect">
            <a:avLst>
              <a:gd name="adj" fmla="val 7692"/>
            </a:avLst>
          </a:prstGeom>
          <a:solidFill>
            <a:srgbClr val="E6F0F1"/>
          </a:solidFill>
          <a:ln w="12700">
            <a:solidFill>
              <a:srgbClr val="E6F0F1"/>
            </a:solidFill>
            <a:prstDash val="solid"/>
          </a:ln>
        </p:spPr>
        <p:txBody>
          <a:bodyPr/>
          <a:lstStyle/>
          <a:p>
            <a:endParaRPr lang="en-US"/>
          </a:p>
        </p:txBody>
      </p:sp>
      <p:sp>
        <p:nvSpPr>
          <p:cNvPr id="16" name="Shape 11"/>
          <p:cNvSpPr/>
          <p:nvPr/>
        </p:nvSpPr>
        <p:spPr>
          <a:xfrm>
            <a:off x="4087368" y="1691640"/>
            <a:ext cx="548640" cy="548640"/>
          </a:xfrm>
          <a:prstGeom prst="ellipse">
            <a:avLst/>
          </a:prstGeom>
          <a:solidFill>
            <a:srgbClr val="1F5F6B"/>
          </a:solidFill>
          <a:ln w="12700">
            <a:solidFill>
              <a:srgbClr val="1F5F6B"/>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4224528" y="1828800"/>
            <a:ext cx="274320" cy="274320"/>
          </a:xfrm>
          <a:prstGeom prst="rect">
            <a:avLst/>
          </a:prstGeom>
        </p:spPr>
      </p:pic>
      <p:sp>
        <p:nvSpPr>
          <p:cNvPr id="18" name="Text 12"/>
          <p:cNvSpPr txBox="1"/>
          <p:nvPr/>
        </p:nvSpPr>
        <p:spPr>
          <a:xfrm>
            <a:off x="4087368" y="2377440"/>
            <a:ext cx="969264" cy="822960"/>
          </a:xfrm>
          <a:prstGeom prst="rect">
            <a:avLst/>
          </a:prstGeom>
          <a:noFill/>
          <a:ln/>
        </p:spPr>
        <p:txBody>
          <a:bodyPr wrap="square" lIns="0" tIns="0" rIns="0" bIns="0" rtlCol="0" anchor="t"/>
          <a:lstStyle/>
          <a:p>
            <a:pPr marL="0" indent="0">
              <a:buNone/>
            </a:pPr>
            <a:r>
              <a:rPr lang="en-US" sz="1400" b="1" dirty="0">
                <a:solidFill>
                  <a:srgbClr val="1F5F6B"/>
                </a:solidFill>
                <a:latin typeface="Calibri" pitchFamily="34" charset="0"/>
                <a:ea typeface="Calibri" pitchFamily="34" charset="-122"/>
                <a:cs typeface="Calibri" pitchFamily="34" charset="-120"/>
              </a:rPr>
              <a:t>Keep it private</a:t>
            </a:r>
            <a:endParaRPr lang="en-US" sz="1400" dirty="0"/>
          </a:p>
        </p:txBody>
      </p:sp>
      <p:sp>
        <p:nvSpPr>
          <p:cNvPr id="19" name="Text 13"/>
          <p:cNvSpPr txBox="1"/>
          <p:nvPr/>
        </p:nvSpPr>
        <p:spPr>
          <a:xfrm>
            <a:off x="4087368" y="3246120"/>
            <a:ext cx="969264" cy="1371600"/>
          </a:xfrm>
          <a:prstGeom prst="rect">
            <a:avLst/>
          </a:prstGeom>
          <a:noFill/>
          <a:ln/>
        </p:spPr>
        <p:txBody>
          <a:bodyPr wrap="square" lIns="0" tIns="0" rIns="0" bIns="0" rtlCol="0" anchor="t"/>
          <a:lstStyle/>
          <a:p>
            <a:pPr marL="0" indent="0">
              <a:buNone/>
            </a:pPr>
            <a:r>
              <a:rPr lang="en-US" sz="1150" dirty="0">
                <a:solidFill>
                  <a:srgbClr val="1F2933"/>
                </a:solidFill>
                <a:latin typeface="Calibri" pitchFamily="34" charset="0"/>
                <a:ea typeface="Calibri" pitchFamily="34" charset="-122"/>
                <a:cs typeface="Calibri" pitchFamily="34" charset="-120"/>
              </a:rPr>
              <a:t>If you know, it’s not yours to pass along. If you’re worried about their safety, tell a trusted adult.</a:t>
            </a:r>
            <a:endParaRPr lang="en-US" sz="1150" dirty="0"/>
          </a:p>
        </p:txBody>
      </p:sp>
      <p:sp>
        <p:nvSpPr>
          <p:cNvPr id="20" name="Shape 14"/>
          <p:cNvSpPr/>
          <p:nvPr/>
        </p:nvSpPr>
        <p:spPr>
          <a:xfrm>
            <a:off x="5513832" y="1463040"/>
            <a:ext cx="1426464" cy="3200400"/>
          </a:xfrm>
          <a:prstGeom prst="roundRect">
            <a:avLst>
              <a:gd name="adj" fmla="val 7692"/>
            </a:avLst>
          </a:prstGeom>
          <a:solidFill>
            <a:srgbClr val="E6F0F1"/>
          </a:solidFill>
          <a:ln w="12700">
            <a:solidFill>
              <a:srgbClr val="E6F0F1"/>
            </a:solidFill>
            <a:prstDash val="solid"/>
          </a:ln>
        </p:spPr>
        <p:txBody>
          <a:bodyPr/>
          <a:lstStyle/>
          <a:p>
            <a:endParaRPr lang="en-US"/>
          </a:p>
        </p:txBody>
      </p:sp>
      <p:sp>
        <p:nvSpPr>
          <p:cNvPr id="21" name="Shape 15"/>
          <p:cNvSpPr/>
          <p:nvPr/>
        </p:nvSpPr>
        <p:spPr>
          <a:xfrm>
            <a:off x="5742432" y="1691640"/>
            <a:ext cx="548640" cy="548640"/>
          </a:xfrm>
          <a:prstGeom prst="ellipse">
            <a:avLst/>
          </a:prstGeom>
          <a:solidFill>
            <a:srgbClr val="1F5F6B"/>
          </a:solidFill>
          <a:ln w="12700">
            <a:solidFill>
              <a:srgbClr val="1F5F6B"/>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5879592" y="1828800"/>
            <a:ext cx="274320" cy="274320"/>
          </a:xfrm>
          <a:prstGeom prst="rect">
            <a:avLst/>
          </a:prstGeom>
        </p:spPr>
      </p:pic>
      <p:sp>
        <p:nvSpPr>
          <p:cNvPr id="23" name="Text 16"/>
          <p:cNvSpPr txBox="1"/>
          <p:nvPr/>
        </p:nvSpPr>
        <p:spPr>
          <a:xfrm>
            <a:off x="5742432" y="2377440"/>
            <a:ext cx="969264" cy="822960"/>
          </a:xfrm>
          <a:prstGeom prst="rect">
            <a:avLst/>
          </a:prstGeom>
          <a:noFill/>
          <a:ln/>
        </p:spPr>
        <p:txBody>
          <a:bodyPr wrap="square" lIns="0" tIns="0" rIns="0" bIns="0" rtlCol="0" anchor="t"/>
          <a:lstStyle/>
          <a:p>
            <a:pPr marL="0" indent="0">
              <a:buNone/>
            </a:pPr>
            <a:r>
              <a:rPr lang="en-US" sz="1400" b="1" dirty="0">
                <a:solidFill>
                  <a:srgbClr val="1F5F6B"/>
                </a:solidFill>
                <a:latin typeface="Calibri" pitchFamily="34" charset="0"/>
                <a:ea typeface="Calibri" pitchFamily="34" charset="-122"/>
                <a:cs typeface="Calibri" pitchFamily="34" charset="-120"/>
              </a:rPr>
              <a:t>Ask how they want it handled</a:t>
            </a:r>
            <a:endParaRPr lang="en-US" sz="1400" dirty="0"/>
          </a:p>
        </p:txBody>
      </p:sp>
      <p:sp>
        <p:nvSpPr>
          <p:cNvPr id="24" name="Text 17"/>
          <p:cNvSpPr txBox="1"/>
          <p:nvPr/>
        </p:nvSpPr>
        <p:spPr>
          <a:xfrm>
            <a:off x="5742432" y="3246120"/>
            <a:ext cx="969264" cy="1371600"/>
          </a:xfrm>
          <a:prstGeom prst="rect">
            <a:avLst/>
          </a:prstGeom>
          <a:noFill/>
          <a:ln/>
        </p:spPr>
        <p:txBody>
          <a:bodyPr wrap="square" lIns="0" tIns="0" rIns="0" bIns="0" rtlCol="0" anchor="t"/>
          <a:lstStyle/>
          <a:p>
            <a:pPr marL="0" indent="0">
              <a:buNone/>
            </a:pPr>
            <a:r>
              <a:rPr lang="en-US" sz="1150" dirty="0">
                <a:solidFill>
                  <a:srgbClr val="1F2933"/>
                </a:solidFill>
                <a:latin typeface="Calibri" pitchFamily="34" charset="0"/>
                <a:ea typeface="Calibri" pitchFamily="34" charset="-122"/>
                <a:cs typeface="Calibri" pitchFamily="34" charset="-120"/>
              </a:rPr>
              <a:t>“Do you want me to say anything if someone asks?” is a great question.</a:t>
            </a:r>
            <a:endParaRPr lang="en-US" sz="1150" dirty="0"/>
          </a:p>
        </p:txBody>
      </p:sp>
      <p:sp>
        <p:nvSpPr>
          <p:cNvPr id="25" name="Shape 18"/>
          <p:cNvSpPr/>
          <p:nvPr/>
        </p:nvSpPr>
        <p:spPr>
          <a:xfrm>
            <a:off x="7168896" y="1463040"/>
            <a:ext cx="1426464" cy="3200400"/>
          </a:xfrm>
          <a:prstGeom prst="roundRect">
            <a:avLst>
              <a:gd name="adj" fmla="val 7692"/>
            </a:avLst>
          </a:prstGeom>
          <a:solidFill>
            <a:srgbClr val="E6F0F1"/>
          </a:solidFill>
          <a:ln w="12700">
            <a:solidFill>
              <a:srgbClr val="E6F0F1"/>
            </a:solidFill>
            <a:prstDash val="solid"/>
          </a:ln>
        </p:spPr>
        <p:txBody>
          <a:bodyPr/>
          <a:lstStyle/>
          <a:p>
            <a:endParaRPr lang="en-US"/>
          </a:p>
        </p:txBody>
      </p:sp>
      <p:sp>
        <p:nvSpPr>
          <p:cNvPr id="26" name="Shape 19"/>
          <p:cNvSpPr/>
          <p:nvPr/>
        </p:nvSpPr>
        <p:spPr>
          <a:xfrm>
            <a:off x="7397496" y="1691640"/>
            <a:ext cx="548640" cy="548640"/>
          </a:xfrm>
          <a:prstGeom prst="ellipse">
            <a:avLst/>
          </a:prstGeom>
          <a:solidFill>
            <a:srgbClr val="1F5F6B"/>
          </a:solidFill>
          <a:ln w="12700">
            <a:solidFill>
              <a:srgbClr val="1F5F6B"/>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7534656" y="1828800"/>
            <a:ext cx="274320" cy="274320"/>
          </a:xfrm>
          <a:prstGeom prst="rect">
            <a:avLst/>
          </a:prstGeom>
        </p:spPr>
      </p:pic>
      <p:sp>
        <p:nvSpPr>
          <p:cNvPr id="28" name="Text 20"/>
          <p:cNvSpPr txBox="1"/>
          <p:nvPr/>
        </p:nvSpPr>
        <p:spPr>
          <a:xfrm>
            <a:off x="7397496" y="2377440"/>
            <a:ext cx="969264" cy="822960"/>
          </a:xfrm>
          <a:prstGeom prst="rect">
            <a:avLst/>
          </a:prstGeom>
          <a:noFill/>
          <a:ln/>
        </p:spPr>
        <p:txBody>
          <a:bodyPr wrap="square" lIns="0" tIns="0" rIns="0" bIns="0" rtlCol="0" anchor="t"/>
          <a:lstStyle/>
          <a:p>
            <a:pPr marL="0" indent="0">
              <a:buNone/>
            </a:pPr>
            <a:r>
              <a:rPr lang="en-US" sz="1400" b="1" dirty="0">
                <a:solidFill>
                  <a:srgbClr val="1F5F6B"/>
                </a:solidFill>
                <a:latin typeface="Calibri" pitchFamily="34" charset="0"/>
                <a:ea typeface="Calibri" pitchFamily="34" charset="-122"/>
                <a:cs typeface="Calibri" pitchFamily="34" charset="-120"/>
              </a:rPr>
              <a:t>Treat them like anyone else</a:t>
            </a:r>
            <a:endParaRPr lang="en-US" sz="1400" dirty="0"/>
          </a:p>
        </p:txBody>
      </p:sp>
      <p:sp>
        <p:nvSpPr>
          <p:cNvPr id="29" name="Text 21"/>
          <p:cNvSpPr txBox="1"/>
          <p:nvPr/>
        </p:nvSpPr>
        <p:spPr>
          <a:xfrm>
            <a:off x="7397496" y="3246120"/>
            <a:ext cx="969264" cy="1371600"/>
          </a:xfrm>
          <a:prstGeom prst="rect">
            <a:avLst/>
          </a:prstGeom>
          <a:noFill/>
          <a:ln/>
        </p:spPr>
        <p:txBody>
          <a:bodyPr wrap="square" lIns="0" tIns="0" rIns="0" bIns="0" rtlCol="0" anchor="t"/>
          <a:lstStyle/>
          <a:p>
            <a:pPr marL="0" indent="0">
              <a:buNone/>
            </a:pPr>
            <a:r>
              <a:rPr lang="en-US" sz="1150" dirty="0">
                <a:solidFill>
                  <a:srgbClr val="1F2933"/>
                </a:solidFill>
                <a:latin typeface="Calibri" pitchFamily="34" charset="0"/>
                <a:ea typeface="Calibri" pitchFamily="34" charset="-122"/>
                <a:cs typeface="Calibri" pitchFamily="34" charset="-120"/>
              </a:rPr>
              <a:t>Because they are.</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Optional slide 11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What helps, from teachers and coaches</a:t>
            </a:r>
            <a:endParaRPr lang="en-US" sz="3200" dirty="0"/>
          </a:p>
        </p:txBody>
      </p:sp>
      <p:sp>
        <p:nvSpPr>
          <p:cNvPr id="5" name="Text 2"/>
          <p:cNvSpPr txBox="1"/>
          <p:nvPr/>
        </p:nvSpPr>
        <p:spPr>
          <a:xfrm>
            <a:off x="2834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For many students the practical needs are small: water nearby, a restroom pass without a conversation, understanding when they miss class</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Absences for medical care are medical; how often varies by student</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A private “Are you okay?” can be respectful. “What’s wrong with you?” in front of the class is not</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For sports and PE, follow the student’s existing school plan and any clinical guidance; don’t infer limits from the diagnosis</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Accommodation decisions belong with the school’s own process, not with this session</a:t>
            </a:r>
            <a:endParaRPr lang="en-US" sz="1600" dirty="0"/>
          </a:p>
        </p:txBody>
      </p:sp>
      <p:sp>
        <p:nvSpPr>
          <p:cNvPr id="6" name="Shape 3"/>
          <p:cNvSpPr/>
          <p:nvPr/>
        </p:nvSpPr>
        <p:spPr>
          <a:xfrm>
            <a:off x="54864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1017727" y="2297887"/>
            <a:ext cx="799186" cy="7991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12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Privacy: who gets to know</a:t>
            </a:r>
            <a:endParaRPr lang="en-US" sz="3200" dirty="0"/>
          </a:p>
        </p:txBody>
      </p:sp>
      <p:sp>
        <p:nvSpPr>
          <p:cNvPr id="5" name="Text 2"/>
          <p:cNvSpPr txBox="1"/>
          <p:nvPr/>
        </p:nvSpPr>
        <p:spPr>
          <a:xfrm>
            <a:off x="548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The person with ADPKD decides who knows, how much, and when</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Telling a friend is different from telling a teacher, a coach, or the school nurse</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“I’d rather not get into it” is a complete answer</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If you know, you hold it. The one exception: if you are worried about their health or safety, tell a trusted adult.</a:t>
            </a:r>
            <a:endParaRPr lang="en-US" sz="1800" dirty="0"/>
          </a:p>
        </p:txBody>
      </p:sp>
      <p:sp>
        <p:nvSpPr>
          <p:cNvPr id="6" name="Shape 3"/>
          <p:cNvSpPr/>
          <p:nvPr/>
        </p:nvSpPr>
        <p:spPr>
          <a:xfrm>
            <a:off x="676656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7235647" y="2297887"/>
            <a:ext cx="799186" cy="7991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Optional slide 13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Quick check: true or false?</a:t>
            </a:r>
            <a:endParaRPr lang="en-US" sz="3200" dirty="0"/>
          </a:p>
        </p:txBody>
      </p:sp>
      <p:sp>
        <p:nvSpPr>
          <p:cNvPr id="5" name="Shape 2"/>
          <p:cNvSpPr/>
          <p:nvPr/>
        </p:nvSpPr>
        <p:spPr>
          <a:xfrm>
            <a:off x="548640" y="1417320"/>
            <a:ext cx="8046720" cy="530352"/>
          </a:xfrm>
          <a:prstGeom prst="roundRect">
            <a:avLst>
              <a:gd name="adj" fmla="val 13793"/>
            </a:avLst>
          </a:prstGeom>
          <a:solidFill>
            <a:srgbClr val="E6F0F1"/>
          </a:solidFill>
          <a:ln w="12700">
            <a:solidFill>
              <a:srgbClr val="E6F0F1"/>
            </a:solidFill>
            <a:prstDash val="solid"/>
          </a:ln>
        </p:spPr>
        <p:txBody>
          <a:bodyPr/>
          <a:lstStyle/>
          <a:p>
            <a:endParaRPr lang="en-US"/>
          </a:p>
        </p:txBody>
      </p:sp>
      <p:sp>
        <p:nvSpPr>
          <p:cNvPr id="6" name="Text 3"/>
          <p:cNvSpPr txBox="1"/>
          <p:nvPr/>
        </p:nvSpPr>
        <p:spPr>
          <a:xfrm>
            <a:off x="731520" y="1417320"/>
            <a:ext cx="6309360" cy="530352"/>
          </a:xfrm>
          <a:prstGeom prst="rect">
            <a:avLst/>
          </a:prstGeom>
          <a:noFill/>
          <a:ln/>
        </p:spPr>
        <p:txBody>
          <a:bodyPr wrap="square" lIns="0" tIns="0" rIns="0" bIns="0" rtlCol="0" anchor="ctr"/>
          <a:lstStyle/>
          <a:p>
            <a:pPr marL="0" indent="0">
              <a:buNone/>
            </a:pPr>
            <a:r>
              <a:rPr lang="en-US" sz="1700" dirty="0">
                <a:solidFill>
                  <a:srgbClr val="1F2933"/>
                </a:solidFill>
                <a:latin typeface="Calibri" pitchFamily="34" charset="0"/>
                <a:ea typeface="Calibri" pitchFamily="34" charset="-122"/>
                <a:cs typeface="Calibri" pitchFamily="34" charset="-120"/>
              </a:rPr>
              <a:t>1. You can catch ADPKD from someone who has it.</a:t>
            </a:r>
            <a:endParaRPr lang="en-US" sz="1700" dirty="0"/>
          </a:p>
        </p:txBody>
      </p:sp>
      <p:sp>
        <p:nvSpPr>
          <p:cNvPr id="7" name="Text 4"/>
          <p:cNvSpPr txBox="1"/>
          <p:nvPr/>
        </p:nvSpPr>
        <p:spPr>
          <a:xfrm>
            <a:off x="6858000" y="1417320"/>
            <a:ext cx="1645920" cy="530352"/>
          </a:xfrm>
          <a:prstGeom prst="rect">
            <a:avLst/>
          </a:prstGeom>
          <a:noFill/>
          <a:ln/>
        </p:spPr>
        <p:txBody>
          <a:bodyPr wrap="square" lIns="0" tIns="0" rIns="0" bIns="0" rtlCol="0" anchor="ctr"/>
          <a:lstStyle/>
          <a:p>
            <a:pPr marL="0" indent="0" algn="r">
              <a:buNone/>
            </a:pPr>
            <a:r>
              <a:rPr lang="en-US" sz="1300" b="1" dirty="0">
                <a:solidFill>
                  <a:srgbClr val="D9773B"/>
                </a:solidFill>
                <a:latin typeface="Calibri" pitchFamily="34" charset="0"/>
                <a:ea typeface="Calibri" pitchFamily="34" charset="-122"/>
                <a:cs typeface="Calibri" pitchFamily="34" charset="-120"/>
              </a:rPr>
              <a:t>True  /  False</a:t>
            </a:r>
            <a:endParaRPr lang="en-US" sz="1300" dirty="0"/>
          </a:p>
        </p:txBody>
      </p:sp>
      <p:sp>
        <p:nvSpPr>
          <p:cNvPr id="8" name="Shape 5"/>
          <p:cNvSpPr/>
          <p:nvPr/>
        </p:nvSpPr>
        <p:spPr>
          <a:xfrm>
            <a:off x="548640" y="2039112"/>
            <a:ext cx="8046720" cy="530352"/>
          </a:xfrm>
          <a:prstGeom prst="roundRect">
            <a:avLst>
              <a:gd name="adj" fmla="val 13793"/>
            </a:avLst>
          </a:prstGeom>
          <a:solidFill>
            <a:srgbClr val="FFFFFF"/>
          </a:solidFill>
          <a:ln w="12700">
            <a:solidFill>
              <a:srgbClr val="E6F0F1"/>
            </a:solidFill>
            <a:prstDash val="solid"/>
          </a:ln>
        </p:spPr>
        <p:txBody>
          <a:bodyPr/>
          <a:lstStyle/>
          <a:p>
            <a:endParaRPr lang="en-US"/>
          </a:p>
        </p:txBody>
      </p:sp>
      <p:sp>
        <p:nvSpPr>
          <p:cNvPr id="9" name="Text 6"/>
          <p:cNvSpPr txBox="1"/>
          <p:nvPr/>
        </p:nvSpPr>
        <p:spPr>
          <a:xfrm>
            <a:off x="731520" y="2039112"/>
            <a:ext cx="6309360" cy="530352"/>
          </a:xfrm>
          <a:prstGeom prst="rect">
            <a:avLst/>
          </a:prstGeom>
          <a:noFill/>
          <a:ln/>
        </p:spPr>
        <p:txBody>
          <a:bodyPr wrap="square" lIns="0" tIns="0" rIns="0" bIns="0" rtlCol="0" anchor="ctr"/>
          <a:lstStyle/>
          <a:p>
            <a:pPr marL="0" indent="0">
              <a:buNone/>
            </a:pPr>
            <a:r>
              <a:rPr lang="en-US" sz="1700" dirty="0">
                <a:solidFill>
                  <a:srgbClr val="1F2933"/>
                </a:solidFill>
                <a:latin typeface="Calibri" pitchFamily="34" charset="0"/>
                <a:ea typeface="Calibri" pitchFamily="34" charset="-122"/>
                <a:cs typeface="Calibri" pitchFamily="34" charset="-120"/>
              </a:rPr>
              <a:t>2. A person with ADPKD always looks sick.</a:t>
            </a:r>
            <a:endParaRPr lang="en-US" sz="1700" dirty="0"/>
          </a:p>
        </p:txBody>
      </p:sp>
      <p:sp>
        <p:nvSpPr>
          <p:cNvPr id="10" name="Text 7"/>
          <p:cNvSpPr txBox="1"/>
          <p:nvPr/>
        </p:nvSpPr>
        <p:spPr>
          <a:xfrm>
            <a:off x="6858000" y="2039112"/>
            <a:ext cx="1645920" cy="530352"/>
          </a:xfrm>
          <a:prstGeom prst="rect">
            <a:avLst/>
          </a:prstGeom>
          <a:noFill/>
          <a:ln/>
        </p:spPr>
        <p:txBody>
          <a:bodyPr wrap="square" lIns="0" tIns="0" rIns="0" bIns="0" rtlCol="0" anchor="ctr"/>
          <a:lstStyle/>
          <a:p>
            <a:pPr marL="0" indent="0" algn="r">
              <a:buNone/>
            </a:pPr>
            <a:r>
              <a:rPr lang="en-US" sz="1300" b="1" dirty="0">
                <a:solidFill>
                  <a:srgbClr val="D9773B"/>
                </a:solidFill>
                <a:latin typeface="Calibri" pitchFamily="34" charset="0"/>
                <a:ea typeface="Calibri" pitchFamily="34" charset="-122"/>
                <a:cs typeface="Calibri" pitchFamily="34" charset="-120"/>
              </a:rPr>
              <a:t>True  /  False</a:t>
            </a:r>
            <a:endParaRPr lang="en-US" sz="1300" dirty="0"/>
          </a:p>
        </p:txBody>
      </p:sp>
      <p:sp>
        <p:nvSpPr>
          <p:cNvPr id="11" name="Shape 8"/>
          <p:cNvSpPr/>
          <p:nvPr/>
        </p:nvSpPr>
        <p:spPr>
          <a:xfrm>
            <a:off x="548640" y="2660904"/>
            <a:ext cx="8046720" cy="530352"/>
          </a:xfrm>
          <a:prstGeom prst="roundRect">
            <a:avLst>
              <a:gd name="adj" fmla="val 13793"/>
            </a:avLst>
          </a:prstGeom>
          <a:solidFill>
            <a:srgbClr val="E6F0F1"/>
          </a:solidFill>
          <a:ln w="12700">
            <a:solidFill>
              <a:srgbClr val="E6F0F1"/>
            </a:solidFill>
            <a:prstDash val="solid"/>
          </a:ln>
        </p:spPr>
        <p:txBody>
          <a:bodyPr/>
          <a:lstStyle/>
          <a:p>
            <a:endParaRPr lang="en-US"/>
          </a:p>
        </p:txBody>
      </p:sp>
      <p:sp>
        <p:nvSpPr>
          <p:cNvPr id="12" name="Text 9"/>
          <p:cNvSpPr txBox="1"/>
          <p:nvPr/>
        </p:nvSpPr>
        <p:spPr>
          <a:xfrm>
            <a:off x="731520" y="2660904"/>
            <a:ext cx="6309360" cy="530352"/>
          </a:xfrm>
          <a:prstGeom prst="rect">
            <a:avLst/>
          </a:prstGeom>
          <a:noFill/>
          <a:ln/>
        </p:spPr>
        <p:txBody>
          <a:bodyPr wrap="square" lIns="0" tIns="0" rIns="0" bIns="0" rtlCol="0" anchor="ctr"/>
          <a:lstStyle/>
          <a:p>
            <a:pPr marL="0" indent="0">
              <a:buNone/>
            </a:pPr>
            <a:r>
              <a:rPr lang="en-US" sz="1700" dirty="0">
                <a:solidFill>
                  <a:srgbClr val="1F2933"/>
                </a:solidFill>
                <a:latin typeface="Calibri" pitchFamily="34" charset="0"/>
                <a:ea typeface="Calibri" pitchFamily="34" charset="-122"/>
                <a:cs typeface="Calibri" pitchFamily="34" charset="-120"/>
              </a:rPr>
              <a:t>3. ADPKD comes from a gene a person is born with.</a:t>
            </a:r>
            <a:endParaRPr lang="en-US" sz="1700" dirty="0"/>
          </a:p>
        </p:txBody>
      </p:sp>
      <p:sp>
        <p:nvSpPr>
          <p:cNvPr id="13" name="Text 10"/>
          <p:cNvSpPr txBox="1"/>
          <p:nvPr/>
        </p:nvSpPr>
        <p:spPr>
          <a:xfrm>
            <a:off x="6858000" y="2660904"/>
            <a:ext cx="1645920" cy="530352"/>
          </a:xfrm>
          <a:prstGeom prst="rect">
            <a:avLst/>
          </a:prstGeom>
          <a:noFill/>
          <a:ln/>
        </p:spPr>
        <p:txBody>
          <a:bodyPr wrap="square" lIns="0" tIns="0" rIns="0" bIns="0" rtlCol="0" anchor="ctr"/>
          <a:lstStyle/>
          <a:p>
            <a:pPr marL="0" indent="0" algn="r">
              <a:buNone/>
            </a:pPr>
            <a:r>
              <a:rPr lang="en-US" sz="1300" b="1" dirty="0">
                <a:solidFill>
                  <a:srgbClr val="D9773B"/>
                </a:solidFill>
                <a:latin typeface="Calibri" pitchFamily="34" charset="0"/>
                <a:ea typeface="Calibri" pitchFamily="34" charset="-122"/>
                <a:cs typeface="Calibri" pitchFamily="34" charset="-120"/>
              </a:rPr>
              <a:t>True  /  False</a:t>
            </a:r>
            <a:endParaRPr lang="en-US" sz="1300" dirty="0"/>
          </a:p>
        </p:txBody>
      </p:sp>
      <p:sp>
        <p:nvSpPr>
          <p:cNvPr id="14" name="Shape 11"/>
          <p:cNvSpPr/>
          <p:nvPr/>
        </p:nvSpPr>
        <p:spPr>
          <a:xfrm>
            <a:off x="548640" y="3282696"/>
            <a:ext cx="8046720" cy="530352"/>
          </a:xfrm>
          <a:prstGeom prst="roundRect">
            <a:avLst>
              <a:gd name="adj" fmla="val 13793"/>
            </a:avLst>
          </a:prstGeom>
          <a:solidFill>
            <a:srgbClr val="FFFFFF"/>
          </a:solidFill>
          <a:ln w="12700">
            <a:solidFill>
              <a:srgbClr val="E6F0F1"/>
            </a:solidFill>
            <a:prstDash val="solid"/>
          </a:ln>
        </p:spPr>
        <p:txBody>
          <a:bodyPr/>
          <a:lstStyle/>
          <a:p>
            <a:endParaRPr lang="en-US"/>
          </a:p>
        </p:txBody>
      </p:sp>
      <p:sp>
        <p:nvSpPr>
          <p:cNvPr id="15" name="Text 12"/>
          <p:cNvSpPr txBox="1"/>
          <p:nvPr/>
        </p:nvSpPr>
        <p:spPr>
          <a:xfrm>
            <a:off x="731520" y="3282696"/>
            <a:ext cx="6309360" cy="530352"/>
          </a:xfrm>
          <a:prstGeom prst="rect">
            <a:avLst/>
          </a:prstGeom>
          <a:noFill/>
          <a:ln/>
        </p:spPr>
        <p:txBody>
          <a:bodyPr wrap="square" lIns="0" tIns="0" rIns="0" bIns="0" rtlCol="0" anchor="ctr"/>
          <a:lstStyle/>
          <a:p>
            <a:pPr marL="0" indent="0">
              <a:buNone/>
            </a:pPr>
            <a:r>
              <a:rPr lang="en-US" sz="1700" dirty="0">
                <a:solidFill>
                  <a:srgbClr val="1F2933"/>
                </a:solidFill>
                <a:latin typeface="Calibri" pitchFamily="34" charset="0"/>
                <a:ea typeface="Calibri" pitchFamily="34" charset="-122"/>
                <a:cs typeface="Calibri" pitchFamily="34" charset="-120"/>
              </a:rPr>
              <a:t>4. Everyone with ADPKD has the same symptoms.</a:t>
            </a:r>
            <a:endParaRPr lang="en-US" sz="1700" dirty="0"/>
          </a:p>
        </p:txBody>
      </p:sp>
      <p:sp>
        <p:nvSpPr>
          <p:cNvPr id="16" name="Text 13"/>
          <p:cNvSpPr txBox="1"/>
          <p:nvPr/>
        </p:nvSpPr>
        <p:spPr>
          <a:xfrm>
            <a:off x="6858000" y="3282696"/>
            <a:ext cx="1645920" cy="530352"/>
          </a:xfrm>
          <a:prstGeom prst="rect">
            <a:avLst/>
          </a:prstGeom>
          <a:noFill/>
          <a:ln/>
        </p:spPr>
        <p:txBody>
          <a:bodyPr wrap="square" lIns="0" tIns="0" rIns="0" bIns="0" rtlCol="0" anchor="ctr"/>
          <a:lstStyle/>
          <a:p>
            <a:pPr marL="0" indent="0" algn="r">
              <a:buNone/>
            </a:pPr>
            <a:r>
              <a:rPr lang="en-US" sz="1300" b="1" dirty="0">
                <a:solidFill>
                  <a:srgbClr val="D9773B"/>
                </a:solidFill>
                <a:latin typeface="Calibri" pitchFamily="34" charset="0"/>
                <a:ea typeface="Calibri" pitchFamily="34" charset="-122"/>
                <a:cs typeface="Calibri" pitchFamily="34" charset="-120"/>
              </a:rPr>
              <a:t>True  /  False</a:t>
            </a:r>
            <a:endParaRPr lang="en-US" sz="1300" dirty="0"/>
          </a:p>
        </p:txBody>
      </p:sp>
      <p:sp>
        <p:nvSpPr>
          <p:cNvPr id="17" name="Shape 14"/>
          <p:cNvSpPr/>
          <p:nvPr/>
        </p:nvSpPr>
        <p:spPr>
          <a:xfrm>
            <a:off x="548640" y="3904488"/>
            <a:ext cx="8046720" cy="530352"/>
          </a:xfrm>
          <a:prstGeom prst="roundRect">
            <a:avLst>
              <a:gd name="adj" fmla="val 13793"/>
            </a:avLst>
          </a:prstGeom>
          <a:solidFill>
            <a:srgbClr val="E6F0F1"/>
          </a:solidFill>
          <a:ln w="12700">
            <a:solidFill>
              <a:srgbClr val="E6F0F1"/>
            </a:solidFill>
            <a:prstDash val="solid"/>
          </a:ln>
        </p:spPr>
        <p:txBody>
          <a:bodyPr/>
          <a:lstStyle/>
          <a:p>
            <a:endParaRPr lang="en-US"/>
          </a:p>
        </p:txBody>
      </p:sp>
      <p:sp>
        <p:nvSpPr>
          <p:cNvPr id="18" name="Text 15"/>
          <p:cNvSpPr txBox="1"/>
          <p:nvPr/>
        </p:nvSpPr>
        <p:spPr>
          <a:xfrm>
            <a:off x="731520" y="3904488"/>
            <a:ext cx="6309360" cy="530352"/>
          </a:xfrm>
          <a:prstGeom prst="rect">
            <a:avLst/>
          </a:prstGeom>
          <a:noFill/>
          <a:ln/>
        </p:spPr>
        <p:txBody>
          <a:bodyPr wrap="square" lIns="0" tIns="0" rIns="0" bIns="0" rtlCol="0" anchor="ctr"/>
          <a:lstStyle/>
          <a:p>
            <a:pPr marL="0" indent="0">
              <a:buNone/>
            </a:pPr>
            <a:r>
              <a:rPr lang="en-US" sz="1700" dirty="0">
                <a:solidFill>
                  <a:srgbClr val="1F2933"/>
                </a:solidFill>
                <a:latin typeface="Calibri" pitchFamily="34" charset="0"/>
                <a:ea typeface="Calibri" pitchFamily="34" charset="-122"/>
                <a:cs typeface="Calibri" pitchFamily="34" charset="-120"/>
              </a:rPr>
              <a:t>5. Keeping water nearby can be part of caring for ADPKD.</a:t>
            </a:r>
            <a:endParaRPr lang="en-US" sz="1700" dirty="0"/>
          </a:p>
        </p:txBody>
      </p:sp>
      <p:sp>
        <p:nvSpPr>
          <p:cNvPr id="19" name="Text 16"/>
          <p:cNvSpPr txBox="1"/>
          <p:nvPr/>
        </p:nvSpPr>
        <p:spPr>
          <a:xfrm>
            <a:off x="6858000" y="3904488"/>
            <a:ext cx="1645920" cy="530352"/>
          </a:xfrm>
          <a:prstGeom prst="rect">
            <a:avLst/>
          </a:prstGeom>
          <a:noFill/>
          <a:ln/>
        </p:spPr>
        <p:txBody>
          <a:bodyPr wrap="square" lIns="0" tIns="0" rIns="0" bIns="0" rtlCol="0" anchor="ctr"/>
          <a:lstStyle/>
          <a:p>
            <a:pPr marL="0" indent="0" algn="r">
              <a:buNone/>
            </a:pPr>
            <a:r>
              <a:rPr lang="en-US" sz="1300" b="1" dirty="0">
                <a:solidFill>
                  <a:srgbClr val="D9773B"/>
                </a:solidFill>
                <a:latin typeface="Calibri" pitchFamily="34" charset="0"/>
                <a:ea typeface="Calibri" pitchFamily="34" charset="-122"/>
                <a:cs typeface="Calibri" pitchFamily="34" charset="-120"/>
              </a:rPr>
              <a:t>True  /  False</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Optional slide 14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My story</a:t>
            </a:r>
            <a:endParaRPr lang="en-US" sz="3200" dirty="0"/>
          </a:p>
        </p:txBody>
      </p:sp>
      <p:sp>
        <p:nvSpPr>
          <p:cNvPr id="5" name="Shape 2"/>
          <p:cNvSpPr/>
          <p:nvPr/>
        </p:nvSpPr>
        <p:spPr>
          <a:xfrm>
            <a:off x="548640" y="1463040"/>
            <a:ext cx="3886200" cy="1371600"/>
          </a:xfrm>
          <a:prstGeom prst="roundRect">
            <a:avLst>
              <a:gd name="adj" fmla="val 6667"/>
            </a:avLst>
          </a:prstGeom>
          <a:solidFill>
            <a:srgbClr val="FFFFFF"/>
          </a:solidFill>
          <a:ln w="15875">
            <a:solidFill>
              <a:srgbClr val="1F5F6B"/>
            </a:solidFill>
            <a:prstDash val="dash"/>
          </a:ln>
        </p:spPr>
        <p:txBody>
          <a:bodyPr/>
          <a:lstStyle/>
          <a:p>
            <a:endParaRPr lang="en-US"/>
          </a:p>
        </p:txBody>
      </p:sp>
      <p:sp>
        <p:nvSpPr>
          <p:cNvPr id="6" name="Text 3"/>
          <p:cNvSpPr txBox="1"/>
          <p:nvPr/>
        </p:nvSpPr>
        <p:spPr>
          <a:xfrm>
            <a:off x="777240" y="1645920"/>
            <a:ext cx="3429000" cy="1005840"/>
          </a:xfrm>
          <a:prstGeom prst="rect">
            <a:avLst/>
          </a:prstGeom>
          <a:noFill/>
          <a:ln/>
        </p:spPr>
        <p:txBody>
          <a:bodyPr wrap="square" lIns="0" tIns="0" rIns="0" bIns="0" rtlCol="0" anchor="t"/>
          <a:lstStyle/>
          <a:p>
            <a:pPr marL="0" indent="0">
              <a:buNone/>
            </a:pPr>
            <a:r>
              <a:rPr lang="en-US" sz="1500" i="1" dirty="0">
                <a:solidFill>
                  <a:srgbClr val="5B6770"/>
                </a:solidFill>
                <a:latin typeface="Calibri" pitchFamily="34" charset="0"/>
                <a:ea typeface="Calibri" pitchFamily="34" charset="-122"/>
                <a:cs typeface="Calibri" pitchFamily="34" charset="-120"/>
              </a:rPr>
              <a:t>[One thing I want you to know about living with ADPKD]</a:t>
            </a:r>
            <a:endParaRPr lang="en-US" sz="1500" dirty="0"/>
          </a:p>
        </p:txBody>
      </p:sp>
      <p:sp>
        <p:nvSpPr>
          <p:cNvPr id="7" name="Shape 4"/>
          <p:cNvSpPr/>
          <p:nvPr/>
        </p:nvSpPr>
        <p:spPr>
          <a:xfrm>
            <a:off x="4709160" y="1463040"/>
            <a:ext cx="3886200" cy="1371600"/>
          </a:xfrm>
          <a:prstGeom prst="roundRect">
            <a:avLst>
              <a:gd name="adj" fmla="val 6667"/>
            </a:avLst>
          </a:prstGeom>
          <a:solidFill>
            <a:srgbClr val="FFFFFF"/>
          </a:solidFill>
          <a:ln w="15875">
            <a:solidFill>
              <a:srgbClr val="1F5F6B"/>
            </a:solidFill>
            <a:prstDash val="dash"/>
          </a:ln>
        </p:spPr>
        <p:txBody>
          <a:bodyPr/>
          <a:lstStyle/>
          <a:p>
            <a:endParaRPr lang="en-US"/>
          </a:p>
        </p:txBody>
      </p:sp>
      <p:sp>
        <p:nvSpPr>
          <p:cNvPr id="8" name="Text 5"/>
          <p:cNvSpPr txBox="1"/>
          <p:nvPr/>
        </p:nvSpPr>
        <p:spPr>
          <a:xfrm>
            <a:off x="4937760" y="1645920"/>
            <a:ext cx="3429000" cy="1005840"/>
          </a:xfrm>
          <a:prstGeom prst="rect">
            <a:avLst/>
          </a:prstGeom>
          <a:noFill/>
          <a:ln/>
        </p:spPr>
        <p:txBody>
          <a:bodyPr wrap="square" lIns="0" tIns="0" rIns="0" bIns="0" rtlCol="0" anchor="t"/>
          <a:lstStyle/>
          <a:p>
            <a:pPr marL="0" indent="0">
              <a:buNone/>
            </a:pPr>
            <a:r>
              <a:rPr lang="en-US" sz="1500" i="1" dirty="0">
                <a:solidFill>
                  <a:srgbClr val="5B6770"/>
                </a:solidFill>
                <a:latin typeface="Calibri" pitchFamily="34" charset="0"/>
                <a:ea typeface="Calibri" pitchFamily="34" charset="-122"/>
                <a:cs typeface="Calibri" pitchFamily="34" charset="-120"/>
              </a:rPr>
              <a:t>[One thing that has been harder than people realize]</a:t>
            </a:r>
            <a:endParaRPr lang="en-US" sz="1500" dirty="0"/>
          </a:p>
        </p:txBody>
      </p:sp>
      <p:sp>
        <p:nvSpPr>
          <p:cNvPr id="9" name="Shape 6"/>
          <p:cNvSpPr/>
          <p:nvPr/>
        </p:nvSpPr>
        <p:spPr>
          <a:xfrm>
            <a:off x="548640" y="3108960"/>
            <a:ext cx="3886200" cy="1371600"/>
          </a:xfrm>
          <a:prstGeom prst="roundRect">
            <a:avLst>
              <a:gd name="adj" fmla="val 6667"/>
            </a:avLst>
          </a:prstGeom>
          <a:solidFill>
            <a:srgbClr val="FFFFFF"/>
          </a:solidFill>
          <a:ln w="15875">
            <a:solidFill>
              <a:srgbClr val="1F5F6B"/>
            </a:solidFill>
            <a:prstDash val="dash"/>
          </a:ln>
        </p:spPr>
        <p:txBody>
          <a:bodyPr/>
          <a:lstStyle/>
          <a:p>
            <a:endParaRPr lang="en-US"/>
          </a:p>
        </p:txBody>
      </p:sp>
      <p:sp>
        <p:nvSpPr>
          <p:cNvPr id="10" name="Text 7"/>
          <p:cNvSpPr txBox="1"/>
          <p:nvPr/>
        </p:nvSpPr>
        <p:spPr>
          <a:xfrm>
            <a:off x="777240" y="3291840"/>
            <a:ext cx="3429000" cy="1005840"/>
          </a:xfrm>
          <a:prstGeom prst="rect">
            <a:avLst/>
          </a:prstGeom>
          <a:noFill/>
          <a:ln/>
        </p:spPr>
        <p:txBody>
          <a:bodyPr wrap="square" lIns="0" tIns="0" rIns="0" bIns="0" rtlCol="0" anchor="t"/>
          <a:lstStyle/>
          <a:p>
            <a:pPr marL="0" indent="0">
              <a:buNone/>
            </a:pPr>
            <a:r>
              <a:rPr lang="en-US" sz="1500" i="1" dirty="0">
                <a:solidFill>
                  <a:srgbClr val="5B6770"/>
                </a:solidFill>
                <a:latin typeface="Calibri" pitchFamily="34" charset="0"/>
                <a:ea typeface="Calibri" pitchFamily="34" charset="-122"/>
                <a:cs typeface="Calibri" pitchFamily="34" charset="-120"/>
              </a:rPr>
              <a:t>[One thing that has been easier than people expect]</a:t>
            </a:r>
            <a:endParaRPr lang="en-US" sz="1500" dirty="0"/>
          </a:p>
        </p:txBody>
      </p:sp>
      <p:sp>
        <p:nvSpPr>
          <p:cNvPr id="11" name="Shape 8"/>
          <p:cNvSpPr/>
          <p:nvPr/>
        </p:nvSpPr>
        <p:spPr>
          <a:xfrm>
            <a:off x="4709160" y="3108960"/>
            <a:ext cx="3886200" cy="1371600"/>
          </a:xfrm>
          <a:prstGeom prst="roundRect">
            <a:avLst>
              <a:gd name="adj" fmla="val 6667"/>
            </a:avLst>
          </a:prstGeom>
          <a:solidFill>
            <a:srgbClr val="FFFFFF"/>
          </a:solidFill>
          <a:ln w="15875">
            <a:solidFill>
              <a:srgbClr val="1F5F6B"/>
            </a:solidFill>
            <a:prstDash val="dash"/>
          </a:ln>
        </p:spPr>
        <p:txBody>
          <a:bodyPr/>
          <a:lstStyle/>
          <a:p>
            <a:endParaRPr lang="en-US"/>
          </a:p>
        </p:txBody>
      </p:sp>
      <p:sp>
        <p:nvSpPr>
          <p:cNvPr id="12" name="Text 9"/>
          <p:cNvSpPr txBox="1"/>
          <p:nvPr/>
        </p:nvSpPr>
        <p:spPr>
          <a:xfrm>
            <a:off x="4937760" y="3291840"/>
            <a:ext cx="3429000" cy="1005840"/>
          </a:xfrm>
          <a:prstGeom prst="rect">
            <a:avLst/>
          </a:prstGeom>
          <a:noFill/>
          <a:ln/>
        </p:spPr>
        <p:txBody>
          <a:bodyPr wrap="square" lIns="0" tIns="0" rIns="0" bIns="0" rtlCol="0" anchor="t"/>
          <a:lstStyle/>
          <a:p>
            <a:pPr marL="0" indent="0">
              <a:buNone/>
            </a:pPr>
            <a:r>
              <a:rPr lang="en-US" sz="1500" i="1" dirty="0">
                <a:solidFill>
                  <a:srgbClr val="5B6770"/>
                </a:solidFill>
                <a:latin typeface="Calibri" pitchFamily="34" charset="0"/>
                <a:ea typeface="Calibri" pitchFamily="34" charset="-122"/>
                <a:cs typeface="Calibri" pitchFamily="34" charset="-120"/>
              </a:rPr>
              <a:t>[One thing that helps]</a:t>
            </a:r>
            <a:endParaRPr lang="en-US" sz="1500" dirty="0"/>
          </a:p>
        </p:txBody>
      </p:sp>
      <p:sp>
        <p:nvSpPr>
          <p:cNvPr id="13" name="Text 10"/>
          <p:cNvSpPr txBox="1"/>
          <p:nvPr/>
        </p:nvSpPr>
        <p:spPr>
          <a:xfrm>
            <a:off x="548640" y="4572000"/>
            <a:ext cx="8046720" cy="320040"/>
          </a:xfrm>
          <a:prstGeom prst="rect">
            <a:avLst/>
          </a:prstGeom>
          <a:noFill/>
          <a:ln/>
        </p:spPr>
        <p:txBody>
          <a:bodyPr wrap="square" lIns="0" tIns="0" rIns="0" bIns="0" rtlCol="0" anchor="ctr"/>
          <a:lstStyle/>
          <a:p>
            <a:pPr marL="0" indent="0">
              <a:buNone/>
            </a:pPr>
            <a:r>
              <a:rPr lang="en-US" sz="1100" dirty="0">
                <a:solidFill>
                  <a:srgbClr val="5B6770"/>
                </a:solidFill>
                <a:latin typeface="Calibri" pitchFamily="34" charset="0"/>
                <a:ea typeface="Calibri" pitchFamily="34" charset="-122"/>
                <a:cs typeface="Calibri" pitchFamily="34" charset="-120"/>
              </a:rPr>
              <a:t>Optional. Fill in only what you have decided to share, in your own words, or delete this slide.</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15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Questions, and where to learn more</a:t>
            </a:r>
            <a:endParaRPr lang="en-US" sz="3200" dirty="0"/>
          </a:p>
        </p:txBody>
      </p:sp>
      <p:sp>
        <p:nvSpPr>
          <p:cNvPr id="5" name="Text 2"/>
          <p:cNvSpPr txBox="1"/>
          <p:nvPr/>
        </p:nvSpPr>
        <p:spPr>
          <a:xfrm>
            <a:off x="2834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Ask me anything about ADPKD in general</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I’m not going to answer questions about any particular person’s health, and I’m not a doctor</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Learn more: PKDBridge.org, the PKD Foundation (pkdcure.org), and NIDDK (niddk.nih.gov)</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If you have questions about your own health, ask a parent, the school nurse, or your doctor</a:t>
            </a:r>
            <a:endParaRPr lang="en-US" sz="1800" dirty="0"/>
          </a:p>
        </p:txBody>
      </p:sp>
      <p:sp>
        <p:nvSpPr>
          <p:cNvPr id="6" name="Shape 3"/>
          <p:cNvSpPr/>
          <p:nvPr/>
        </p:nvSpPr>
        <p:spPr>
          <a:xfrm>
            <a:off x="54864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1017727" y="2297887"/>
            <a:ext cx="799186" cy="7991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F5F6B"/>
        </a:solidFill>
        <a:effectLst/>
      </p:bgPr>
    </p:bg>
    <p:spTree>
      <p:nvGrpSpPr>
        <p:cNvPr id="1" name=""/>
        <p:cNvGrpSpPr/>
        <p:nvPr/>
      </p:nvGrpSpPr>
      <p:grpSpPr>
        <a:xfrm>
          <a:off x="0" y="0"/>
          <a:ext cx="0" cy="0"/>
          <a:chOff x="0" y="0"/>
          <a:chExt cx="0" cy="0"/>
        </a:xfrm>
      </p:grpSpPr>
      <p:sp>
        <p:nvSpPr>
          <p:cNvPr id="3" name="Text 0"/>
          <p:cNvSpPr txBox="1"/>
          <p:nvPr/>
        </p:nvSpPr>
        <p:spPr>
          <a:xfrm>
            <a:off x="640080" y="640080"/>
            <a:ext cx="7863840" cy="914400"/>
          </a:xfrm>
          <a:prstGeom prst="rect">
            <a:avLst/>
          </a:prstGeom>
          <a:noFill/>
          <a:ln/>
        </p:spPr>
        <p:txBody>
          <a:bodyPr wrap="square" lIns="0" tIns="0" rIns="0" bIns="0"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Thank you</a:t>
            </a:r>
            <a:endParaRPr lang="en-US" sz="4000" dirty="0"/>
          </a:p>
        </p:txBody>
      </p:sp>
      <p:sp>
        <p:nvSpPr>
          <p:cNvPr id="4" name="Text 1"/>
          <p:cNvSpPr txBox="1"/>
          <p:nvPr/>
        </p:nvSpPr>
        <p:spPr>
          <a:xfrm>
            <a:off x="640080" y="1828800"/>
            <a:ext cx="7680960" cy="2560320"/>
          </a:xfrm>
          <a:prstGeom prst="rect">
            <a:avLst/>
          </a:prstGeom>
          <a:noFill/>
          <a:ln/>
        </p:spPr>
        <p:txBody>
          <a:bodyPr wrap="square" lIns="0" tIns="0" rIns="0" bIns="0" rtlCol="0" anchor="t"/>
          <a:lstStyle/>
          <a:p>
            <a:pPr marL="0" indent="0">
              <a:spcAft>
                <a:spcPts val="1000"/>
              </a:spcAft>
              <a:buNone/>
            </a:pPr>
            <a:r>
              <a:rPr lang="en-US" sz="1500" dirty="0">
                <a:solidFill>
                  <a:srgbClr val="E6F0F1"/>
                </a:solidFill>
                <a:latin typeface="Calibri" pitchFamily="34" charset="0"/>
                <a:ea typeface="Calibri" pitchFamily="34" charset="-122"/>
                <a:cs typeface="Calibri" pitchFamily="34" charset="-120"/>
              </a:rPr>
              <a:t>This session is educational only.</a:t>
            </a:r>
            <a:endParaRPr lang="en-US" sz="1500" dirty="0"/>
          </a:p>
          <a:p>
            <a:pPr marL="0" indent="0">
              <a:spcAft>
                <a:spcPts val="1000"/>
              </a:spcAft>
              <a:buNone/>
            </a:pPr>
            <a:r>
              <a:rPr lang="en-US" sz="1500" dirty="0">
                <a:solidFill>
                  <a:srgbClr val="E6F0F1"/>
                </a:solidFill>
                <a:latin typeface="Calibri" pitchFamily="34" charset="0"/>
                <a:ea typeface="Calibri" pitchFamily="34" charset="-122"/>
                <a:cs typeface="Calibri" pitchFamily="34" charset="-120"/>
              </a:rPr>
              <a:t>It is not medical advice, legal advice, school-advocacy representation, counseling, or crisis support.</a:t>
            </a:r>
            <a:endParaRPr lang="en-US" sz="1500" dirty="0"/>
          </a:p>
          <a:p>
            <a:pPr marL="0" indent="0">
              <a:spcAft>
                <a:spcPts val="1000"/>
              </a:spcAft>
              <a:buNone/>
            </a:pPr>
            <a:r>
              <a:rPr lang="en-US" sz="1500" dirty="0">
                <a:solidFill>
                  <a:srgbClr val="E6F0F1"/>
                </a:solidFill>
                <a:latin typeface="Calibri" pitchFamily="34" charset="0"/>
                <a:ea typeface="Calibri" pitchFamily="34" charset="-122"/>
                <a:cs typeface="Calibri" pitchFamily="34" charset="-120"/>
              </a:rPr>
              <a:t>Questions about a specific student belong with that student, their family, their clinician, and the school’s own staff.</a:t>
            </a:r>
            <a:endParaRPr lang="en-US" sz="1500" dirty="0"/>
          </a:p>
          <a:p>
            <a:pPr marL="0" indent="0">
              <a:spcAft>
                <a:spcPts val="1000"/>
              </a:spcAft>
              <a:buNone/>
            </a:pPr>
            <a:r>
              <a:rPr lang="en-US" sz="1500" dirty="0">
                <a:solidFill>
                  <a:srgbClr val="E6F0F1"/>
                </a:solidFill>
                <a:latin typeface="Calibri" pitchFamily="34" charset="0"/>
                <a:ea typeface="Calibri" pitchFamily="34" charset="-122"/>
                <a:cs typeface="Calibri" pitchFamily="34" charset="-120"/>
              </a:rPr>
              <a:t>Prepared using the PKD Bridge School Outreach Toolkit (PKDBridge.org). PKD Bridge is independent of the organizations mentioned in this session.</a:t>
            </a:r>
            <a:endParaRPr lang="en-US" sz="1500" dirty="0"/>
          </a:p>
        </p:txBody>
      </p:sp>
      <p:sp>
        <p:nvSpPr>
          <p:cNvPr id="5" name="Text 2"/>
          <p:cNvSpPr txBox="1"/>
          <p:nvPr/>
        </p:nvSpPr>
        <p:spPr>
          <a:xfrm>
            <a:off x="640080" y="4526280"/>
            <a:ext cx="7955280" cy="320040"/>
          </a:xfrm>
          <a:prstGeom prst="rect">
            <a:avLst/>
          </a:prstGeom>
          <a:noFill/>
          <a:ln/>
        </p:spPr>
        <p:txBody>
          <a:bodyPr wrap="square" lIns="0" tIns="0" rIns="0" bIns="0" rtlCol="0" anchor="ctr"/>
          <a:lstStyle/>
          <a:p>
            <a:pPr marL="0" indent="0">
              <a:buNone/>
            </a:pPr>
            <a:r>
              <a:rPr lang="en-US" sz="1000" dirty="0">
                <a:solidFill>
                  <a:srgbClr val="CFE3E6"/>
                </a:solidFill>
                <a:latin typeface="Calibri" pitchFamily="34" charset="0"/>
                <a:ea typeface="Calibri" pitchFamily="34" charset="-122"/>
                <a:cs typeface="Calibri" pitchFamily="34" charset="-120"/>
              </a:rPr>
              <a:t>Version 5, September 2026. Educational information only.</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2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Why I’m talking about this</a:t>
            </a:r>
            <a:endParaRPr lang="en-US" sz="3200" dirty="0"/>
          </a:p>
        </p:txBody>
      </p:sp>
      <p:sp>
        <p:nvSpPr>
          <p:cNvPr id="5" name="Text 2"/>
          <p:cNvSpPr txBox="1"/>
          <p:nvPr/>
        </p:nvSpPr>
        <p:spPr>
          <a:xfrm>
            <a:off x="548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Most people have never heard of ADPKD</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It can show up during the school day in ways that look ordinary</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Knowing a little makes school easier for the people who have it</a:t>
            </a:r>
            <a:endParaRPr lang="en-US" sz="1800" dirty="0"/>
          </a:p>
        </p:txBody>
      </p:sp>
      <p:sp>
        <p:nvSpPr>
          <p:cNvPr id="6" name="Shape 3"/>
          <p:cNvSpPr/>
          <p:nvPr/>
        </p:nvSpPr>
        <p:spPr>
          <a:xfrm>
            <a:off x="676656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7235647" y="2297887"/>
            <a:ext cx="799186" cy="7991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3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First, what kidneys do</a:t>
            </a:r>
            <a:endParaRPr lang="en-US" sz="3200" dirty="0"/>
          </a:p>
        </p:txBody>
      </p:sp>
      <p:sp>
        <p:nvSpPr>
          <p:cNvPr id="5" name="Text 2"/>
          <p:cNvSpPr txBox="1"/>
          <p:nvPr/>
        </p:nvSpPr>
        <p:spPr>
          <a:xfrm>
            <a:off x="2834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Filter your blood, all day, every day</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Remove waste and extra water (that becomes urine)</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Keep salts and fluids in balance</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Help control blood pressure</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Most people have two, each about the size of a fist</a:t>
            </a:r>
            <a:endParaRPr lang="en-US" sz="1600" dirty="0"/>
          </a:p>
        </p:txBody>
      </p:sp>
      <p:sp>
        <p:nvSpPr>
          <p:cNvPr id="6" name="Shape 3"/>
          <p:cNvSpPr/>
          <p:nvPr/>
        </p:nvSpPr>
        <p:spPr>
          <a:xfrm>
            <a:off x="54864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1017727" y="2297887"/>
            <a:ext cx="799186" cy="79918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4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What ADPKD is</a:t>
            </a:r>
            <a:endParaRPr lang="en-US" sz="3200" dirty="0"/>
          </a:p>
        </p:txBody>
      </p:sp>
      <p:sp>
        <p:nvSpPr>
          <p:cNvPr id="5" name="Text 2"/>
          <p:cNvSpPr txBox="1"/>
          <p:nvPr/>
        </p:nvSpPr>
        <p:spPr>
          <a:xfrm>
            <a:off x="548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Cysts: fluid-filled sacs that grow in the kidneys</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They grow slowly, over many years, and the kidneys can get larger</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“Autosomal dominant” describes how it is inherited</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Each child of a parent with ADPKD has a 50/50 chance of inheriting the changed gene</a:t>
            </a:r>
            <a:endParaRPr lang="en-US" sz="1600" dirty="0"/>
          </a:p>
          <a:p>
            <a:pPr marL="228600" indent="-228600">
              <a:spcAft>
                <a:spcPts val="800"/>
              </a:spcAft>
              <a:buSzPct val="100000"/>
              <a:buChar char="•"/>
            </a:pPr>
            <a:r>
              <a:rPr lang="en-US" sz="1600" dirty="0">
                <a:solidFill>
                  <a:srgbClr val="1F2933"/>
                </a:solidFill>
                <a:latin typeface="Calibri" pitchFamily="34" charset="0"/>
                <a:ea typeface="Calibri" pitchFamily="34" charset="-122"/>
                <a:cs typeface="Calibri" pitchFamily="34" charset="-120"/>
              </a:rPr>
              <a:t>The most common inherited kidney disease</a:t>
            </a:r>
            <a:endParaRPr lang="en-US" sz="1600" dirty="0"/>
          </a:p>
        </p:txBody>
      </p:sp>
      <p:sp>
        <p:nvSpPr>
          <p:cNvPr id="6" name="Shape 3"/>
          <p:cNvSpPr/>
          <p:nvPr/>
        </p:nvSpPr>
        <p:spPr>
          <a:xfrm>
            <a:off x="676656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7235647" y="2297887"/>
            <a:ext cx="799186" cy="7991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5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Three things ADPKD is not</a:t>
            </a:r>
            <a:endParaRPr lang="en-US" sz="3200" dirty="0"/>
          </a:p>
        </p:txBody>
      </p:sp>
      <p:sp>
        <p:nvSpPr>
          <p:cNvPr id="5" name="Shape 2"/>
          <p:cNvSpPr/>
          <p:nvPr/>
        </p:nvSpPr>
        <p:spPr>
          <a:xfrm>
            <a:off x="548640" y="1463040"/>
            <a:ext cx="2529840" cy="3200400"/>
          </a:xfrm>
          <a:prstGeom prst="roundRect">
            <a:avLst>
              <a:gd name="adj" fmla="val 4337"/>
            </a:avLst>
          </a:prstGeom>
          <a:solidFill>
            <a:srgbClr val="E6F0F1"/>
          </a:solidFill>
          <a:ln w="12700">
            <a:solidFill>
              <a:srgbClr val="E6F0F1"/>
            </a:solidFill>
            <a:prstDash val="solid"/>
          </a:ln>
        </p:spPr>
        <p:txBody>
          <a:bodyPr/>
          <a:lstStyle/>
          <a:p>
            <a:endParaRPr lang="en-US"/>
          </a:p>
        </p:txBody>
      </p:sp>
      <p:sp>
        <p:nvSpPr>
          <p:cNvPr id="6" name="Shape 3"/>
          <p:cNvSpPr/>
          <p:nvPr/>
        </p:nvSpPr>
        <p:spPr>
          <a:xfrm>
            <a:off x="777240" y="1691640"/>
            <a:ext cx="731520" cy="73152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960120" y="1874520"/>
            <a:ext cx="365760" cy="365760"/>
          </a:xfrm>
          <a:prstGeom prst="rect">
            <a:avLst/>
          </a:prstGeom>
        </p:spPr>
      </p:pic>
      <p:sp>
        <p:nvSpPr>
          <p:cNvPr id="8" name="Text 4"/>
          <p:cNvSpPr txBox="1"/>
          <p:nvPr/>
        </p:nvSpPr>
        <p:spPr>
          <a:xfrm>
            <a:off x="777240" y="2560320"/>
            <a:ext cx="2072640" cy="914400"/>
          </a:xfrm>
          <a:prstGeom prst="rect">
            <a:avLst/>
          </a:prstGeom>
          <a:noFill/>
          <a:ln/>
        </p:spPr>
        <p:txBody>
          <a:bodyPr wrap="square" lIns="0" tIns="0" rIns="0" bIns="0" rtlCol="0" anchor="t"/>
          <a:lstStyle/>
          <a:p>
            <a:pPr marL="0" indent="0">
              <a:buNone/>
            </a:pPr>
            <a:r>
              <a:rPr lang="en-US" sz="1800" b="1" dirty="0">
                <a:solidFill>
                  <a:srgbClr val="1F5F6B"/>
                </a:solidFill>
                <a:latin typeface="Calibri" pitchFamily="34" charset="0"/>
                <a:ea typeface="Calibri" pitchFamily="34" charset="-122"/>
                <a:cs typeface="Calibri" pitchFamily="34" charset="-120"/>
              </a:rPr>
              <a:t>Not contagious</a:t>
            </a:r>
            <a:endParaRPr lang="en-US" sz="1800" dirty="0"/>
          </a:p>
        </p:txBody>
      </p:sp>
      <p:sp>
        <p:nvSpPr>
          <p:cNvPr id="9" name="Text 5"/>
          <p:cNvSpPr txBox="1"/>
          <p:nvPr/>
        </p:nvSpPr>
        <p:spPr>
          <a:xfrm>
            <a:off x="777240" y="3520440"/>
            <a:ext cx="2072640" cy="1188720"/>
          </a:xfrm>
          <a:prstGeom prst="rect">
            <a:avLst/>
          </a:prstGeom>
          <a:noFill/>
          <a:ln/>
        </p:spPr>
        <p:txBody>
          <a:bodyPr wrap="square" lIns="0" tIns="0" rIns="0" bIns="0" rtlCol="0" anchor="t"/>
          <a:lstStyle/>
          <a:p>
            <a:pPr marL="0" indent="0">
              <a:buNone/>
            </a:pPr>
            <a:r>
              <a:rPr lang="en-US" sz="1400" dirty="0">
                <a:solidFill>
                  <a:srgbClr val="1F2933"/>
                </a:solidFill>
                <a:latin typeface="Calibri" pitchFamily="34" charset="0"/>
                <a:ea typeface="Calibri" pitchFamily="34" charset="-122"/>
                <a:cs typeface="Calibri" pitchFamily="34" charset="-120"/>
              </a:rPr>
              <a:t>You cannot catch it, share it, or pass it to anyone by being near them.</a:t>
            </a:r>
            <a:endParaRPr lang="en-US" sz="1400" dirty="0"/>
          </a:p>
        </p:txBody>
      </p:sp>
      <p:sp>
        <p:nvSpPr>
          <p:cNvPr id="10" name="Shape 6"/>
          <p:cNvSpPr/>
          <p:nvPr/>
        </p:nvSpPr>
        <p:spPr>
          <a:xfrm>
            <a:off x="3307080" y="1463040"/>
            <a:ext cx="2529840" cy="3200400"/>
          </a:xfrm>
          <a:prstGeom prst="roundRect">
            <a:avLst>
              <a:gd name="adj" fmla="val 4337"/>
            </a:avLst>
          </a:prstGeom>
          <a:solidFill>
            <a:srgbClr val="E6F0F1"/>
          </a:solidFill>
          <a:ln w="12700">
            <a:solidFill>
              <a:srgbClr val="E6F0F1"/>
            </a:solidFill>
            <a:prstDash val="solid"/>
          </a:ln>
        </p:spPr>
        <p:txBody>
          <a:bodyPr/>
          <a:lstStyle/>
          <a:p>
            <a:endParaRPr lang="en-US"/>
          </a:p>
        </p:txBody>
      </p:sp>
      <p:sp>
        <p:nvSpPr>
          <p:cNvPr id="11" name="Shape 7"/>
          <p:cNvSpPr/>
          <p:nvPr/>
        </p:nvSpPr>
        <p:spPr>
          <a:xfrm>
            <a:off x="3535680" y="1691640"/>
            <a:ext cx="731520" cy="731520"/>
          </a:xfrm>
          <a:prstGeom prst="ellipse">
            <a:avLst/>
          </a:prstGeom>
          <a:solidFill>
            <a:srgbClr val="1F5F6B"/>
          </a:solidFill>
          <a:ln w="12700">
            <a:solidFill>
              <a:srgbClr val="1F5F6B"/>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3718560" y="1874520"/>
            <a:ext cx="365760" cy="365760"/>
          </a:xfrm>
          <a:prstGeom prst="rect">
            <a:avLst/>
          </a:prstGeom>
        </p:spPr>
      </p:pic>
      <p:sp>
        <p:nvSpPr>
          <p:cNvPr id="13" name="Text 8"/>
          <p:cNvSpPr txBox="1"/>
          <p:nvPr/>
        </p:nvSpPr>
        <p:spPr>
          <a:xfrm>
            <a:off x="3535680" y="2560320"/>
            <a:ext cx="2072640" cy="914400"/>
          </a:xfrm>
          <a:prstGeom prst="rect">
            <a:avLst/>
          </a:prstGeom>
          <a:noFill/>
          <a:ln/>
        </p:spPr>
        <p:txBody>
          <a:bodyPr wrap="square" lIns="0" tIns="0" rIns="0" bIns="0" rtlCol="0" anchor="t"/>
          <a:lstStyle/>
          <a:p>
            <a:pPr marL="0" indent="0">
              <a:buNone/>
            </a:pPr>
            <a:r>
              <a:rPr lang="en-US" sz="1800" b="1" dirty="0">
                <a:solidFill>
                  <a:srgbClr val="1F5F6B"/>
                </a:solidFill>
                <a:latin typeface="Calibri" pitchFamily="34" charset="0"/>
                <a:ea typeface="Calibri" pitchFamily="34" charset="-122"/>
                <a:cs typeface="Calibri" pitchFamily="34" charset="-120"/>
              </a:rPr>
              <a:t>Not caused by anything the person did</a:t>
            </a:r>
            <a:endParaRPr lang="en-US" sz="1800" dirty="0"/>
          </a:p>
        </p:txBody>
      </p:sp>
      <p:sp>
        <p:nvSpPr>
          <p:cNvPr id="14" name="Text 9"/>
          <p:cNvSpPr txBox="1"/>
          <p:nvPr/>
        </p:nvSpPr>
        <p:spPr>
          <a:xfrm>
            <a:off x="3535680" y="3520440"/>
            <a:ext cx="2072640" cy="1188720"/>
          </a:xfrm>
          <a:prstGeom prst="rect">
            <a:avLst/>
          </a:prstGeom>
          <a:noFill/>
          <a:ln/>
        </p:spPr>
        <p:txBody>
          <a:bodyPr wrap="square" lIns="0" tIns="0" rIns="0" bIns="0" rtlCol="0" anchor="t"/>
          <a:lstStyle/>
          <a:p>
            <a:pPr marL="0" indent="0">
              <a:buNone/>
            </a:pPr>
            <a:r>
              <a:rPr lang="en-US" sz="1400" dirty="0">
                <a:solidFill>
                  <a:srgbClr val="1F2933"/>
                </a:solidFill>
                <a:latin typeface="Calibri" pitchFamily="34" charset="0"/>
                <a:ea typeface="Calibri" pitchFamily="34" charset="-122"/>
                <a:cs typeface="Calibri" pitchFamily="34" charset="-120"/>
              </a:rPr>
              <a:t>It comes from a gene a person is born with. Not diet, not habits, not sports.</a:t>
            </a:r>
            <a:endParaRPr lang="en-US" sz="1400" dirty="0"/>
          </a:p>
        </p:txBody>
      </p:sp>
      <p:sp>
        <p:nvSpPr>
          <p:cNvPr id="15" name="Shape 10"/>
          <p:cNvSpPr/>
          <p:nvPr/>
        </p:nvSpPr>
        <p:spPr>
          <a:xfrm>
            <a:off x="6065520" y="1463040"/>
            <a:ext cx="2529840" cy="3200400"/>
          </a:xfrm>
          <a:prstGeom prst="roundRect">
            <a:avLst>
              <a:gd name="adj" fmla="val 4337"/>
            </a:avLst>
          </a:prstGeom>
          <a:solidFill>
            <a:srgbClr val="E6F0F1"/>
          </a:solidFill>
          <a:ln w="12700">
            <a:solidFill>
              <a:srgbClr val="E6F0F1"/>
            </a:solidFill>
            <a:prstDash val="solid"/>
          </a:ln>
        </p:spPr>
        <p:txBody>
          <a:bodyPr/>
          <a:lstStyle/>
          <a:p>
            <a:endParaRPr lang="en-US"/>
          </a:p>
        </p:txBody>
      </p:sp>
      <p:sp>
        <p:nvSpPr>
          <p:cNvPr id="16" name="Shape 11"/>
          <p:cNvSpPr/>
          <p:nvPr/>
        </p:nvSpPr>
        <p:spPr>
          <a:xfrm>
            <a:off x="6294120" y="1691640"/>
            <a:ext cx="731520" cy="731520"/>
          </a:xfrm>
          <a:prstGeom prst="ellipse">
            <a:avLst/>
          </a:prstGeom>
          <a:solidFill>
            <a:srgbClr val="1F5F6B"/>
          </a:solidFill>
          <a:ln w="12700">
            <a:solidFill>
              <a:srgbClr val="1F5F6B"/>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477000" y="1874520"/>
            <a:ext cx="365760" cy="365760"/>
          </a:xfrm>
          <a:prstGeom prst="rect">
            <a:avLst/>
          </a:prstGeom>
        </p:spPr>
      </p:pic>
      <p:sp>
        <p:nvSpPr>
          <p:cNvPr id="18" name="Text 12"/>
          <p:cNvSpPr txBox="1"/>
          <p:nvPr/>
        </p:nvSpPr>
        <p:spPr>
          <a:xfrm>
            <a:off x="6294120" y="2560320"/>
            <a:ext cx="2072640" cy="914400"/>
          </a:xfrm>
          <a:prstGeom prst="rect">
            <a:avLst/>
          </a:prstGeom>
          <a:noFill/>
          <a:ln/>
        </p:spPr>
        <p:txBody>
          <a:bodyPr wrap="square" lIns="0" tIns="0" rIns="0" bIns="0" rtlCol="0" anchor="t"/>
          <a:lstStyle/>
          <a:p>
            <a:pPr marL="0" indent="0">
              <a:buNone/>
            </a:pPr>
            <a:r>
              <a:rPr lang="en-US" sz="1800" b="1" dirty="0">
                <a:solidFill>
                  <a:srgbClr val="1F5F6B"/>
                </a:solidFill>
                <a:latin typeface="Calibri" pitchFamily="34" charset="0"/>
                <a:ea typeface="Calibri" pitchFamily="34" charset="-122"/>
                <a:cs typeface="Calibri" pitchFamily="34" charset="-120"/>
              </a:rPr>
              <a:t>Not the same for everyone</a:t>
            </a:r>
            <a:endParaRPr lang="en-US" sz="1800" dirty="0"/>
          </a:p>
        </p:txBody>
      </p:sp>
      <p:sp>
        <p:nvSpPr>
          <p:cNvPr id="19" name="Text 13"/>
          <p:cNvSpPr txBox="1"/>
          <p:nvPr/>
        </p:nvSpPr>
        <p:spPr>
          <a:xfrm>
            <a:off x="6294120" y="3520440"/>
            <a:ext cx="2072640" cy="1188720"/>
          </a:xfrm>
          <a:prstGeom prst="rect">
            <a:avLst/>
          </a:prstGeom>
          <a:noFill/>
          <a:ln/>
        </p:spPr>
        <p:txBody>
          <a:bodyPr wrap="square" lIns="0" tIns="0" rIns="0" bIns="0" rtlCol="0" anchor="t"/>
          <a:lstStyle/>
          <a:p>
            <a:pPr marL="0" indent="0">
              <a:buNone/>
            </a:pPr>
            <a:r>
              <a:rPr lang="en-US" sz="1400" dirty="0">
                <a:solidFill>
                  <a:srgbClr val="1F2933"/>
                </a:solidFill>
                <a:latin typeface="Calibri" pitchFamily="34" charset="0"/>
                <a:ea typeface="Calibri" pitchFamily="34" charset="-122"/>
                <a:cs typeface="Calibri" pitchFamily="34" charset="-120"/>
              </a:rPr>
              <a:t>Two people with ADPKD can have very different symptoms, or none at all, for years.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6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What it can feel like (or not feel like)</a:t>
            </a:r>
            <a:endParaRPr lang="en-US" sz="3200" dirty="0"/>
          </a:p>
        </p:txBody>
      </p:sp>
      <p:sp>
        <p:nvSpPr>
          <p:cNvPr id="5" name="Text 2"/>
          <p:cNvSpPr txBox="1"/>
          <p:nvPr/>
        </p:nvSpPr>
        <p:spPr>
          <a:xfrm>
            <a:off x="548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Many teenagers with ADPKD feel fine most of the time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Some have pain in the back or side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Some get tired more easily</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Some have high blood pressure, which is one reason their doctor checks it</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Some have urinary problems, such as infections or blood in the urine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Everyone’s list is different, and it can change over time</a:t>
            </a:r>
            <a:endParaRPr lang="en-US" sz="1500" dirty="0"/>
          </a:p>
        </p:txBody>
      </p:sp>
      <p:sp>
        <p:nvSpPr>
          <p:cNvPr id="6" name="Shape 3"/>
          <p:cNvSpPr/>
          <p:nvPr/>
        </p:nvSpPr>
        <p:spPr>
          <a:xfrm>
            <a:off x="676656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7235647" y="2297887"/>
            <a:ext cx="799186" cy="7991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7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How it is cared for</a:t>
            </a:r>
            <a:endParaRPr lang="en-US" sz="3200" dirty="0"/>
          </a:p>
        </p:txBody>
      </p:sp>
      <p:sp>
        <p:nvSpPr>
          <p:cNvPr id="5" name="Text 2"/>
          <p:cNvSpPr txBox="1"/>
          <p:nvPr/>
        </p:nvSpPr>
        <p:spPr>
          <a:xfrm>
            <a:off x="2834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Regular checkups with a kidney doctor or care team</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Keeping blood pressure in a healthy range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Staying physically active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Following their own clinician’s advice about fluids and salt</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Sometimes medicine, mostly for blood pressure</a:t>
            </a:r>
            <a:endParaRPr lang="en-US" sz="1500" dirty="0"/>
          </a:p>
          <a:p>
            <a:pPr marL="228600" indent="-228600">
              <a:spcAft>
                <a:spcPts val="800"/>
              </a:spcAft>
              <a:buSzPct val="100000"/>
              <a:buChar char="•"/>
            </a:pPr>
            <a:r>
              <a:rPr lang="en-US" sz="1500" dirty="0">
                <a:solidFill>
                  <a:srgbClr val="1F2933"/>
                </a:solidFill>
                <a:latin typeface="Calibri" pitchFamily="34" charset="0"/>
                <a:ea typeface="Calibri" pitchFamily="34" charset="-122"/>
                <a:cs typeface="Calibri" pitchFamily="34" charset="-120"/>
              </a:rPr>
              <a:t>There is no cure yet, but care makes a real difference and research is active</a:t>
            </a:r>
            <a:endParaRPr lang="en-US" sz="1500" dirty="0"/>
          </a:p>
        </p:txBody>
      </p:sp>
      <p:sp>
        <p:nvSpPr>
          <p:cNvPr id="6" name="Shape 3"/>
          <p:cNvSpPr/>
          <p:nvPr/>
        </p:nvSpPr>
        <p:spPr>
          <a:xfrm>
            <a:off x="54864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1017727" y="2297887"/>
            <a:ext cx="799186" cy="7991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8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Why it can show up during the school day</a:t>
            </a:r>
            <a:endParaRPr lang="en-US" sz="3200" dirty="0"/>
          </a:p>
        </p:txBody>
      </p:sp>
      <p:sp>
        <p:nvSpPr>
          <p:cNvPr id="5" name="Shape 2"/>
          <p:cNvSpPr/>
          <p:nvPr/>
        </p:nvSpPr>
        <p:spPr>
          <a:xfrm>
            <a:off x="548640" y="146304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6" name="Shape 3"/>
          <p:cNvSpPr/>
          <p:nvPr/>
        </p:nvSpPr>
        <p:spPr>
          <a:xfrm>
            <a:off x="731520" y="164592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857250" y="1771650"/>
            <a:ext cx="251460" cy="251460"/>
          </a:xfrm>
          <a:prstGeom prst="rect">
            <a:avLst/>
          </a:prstGeom>
        </p:spPr>
      </p:pic>
      <p:sp>
        <p:nvSpPr>
          <p:cNvPr id="8" name="Text 4"/>
          <p:cNvSpPr txBox="1"/>
          <p:nvPr/>
        </p:nvSpPr>
        <p:spPr>
          <a:xfrm>
            <a:off x="1371600" y="164592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Water</a:t>
            </a:r>
            <a:endParaRPr lang="en-US" sz="1600" dirty="0"/>
          </a:p>
        </p:txBody>
      </p:sp>
      <p:sp>
        <p:nvSpPr>
          <p:cNvPr id="9" name="Text 5"/>
          <p:cNvSpPr txBox="1"/>
          <p:nvPr/>
        </p:nvSpPr>
        <p:spPr>
          <a:xfrm>
            <a:off x="731520" y="225856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Keeping water nearby, if that is part of their care</a:t>
            </a:r>
            <a:endParaRPr lang="en-US" sz="1200" dirty="0"/>
          </a:p>
        </p:txBody>
      </p:sp>
      <p:sp>
        <p:nvSpPr>
          <p:cNvPr id="10" name="Shape 6"/>
          <p:cNvSpPr/>
          <p:nvPr/>
        </p:nvSpPr>
        <p:spPr>
          <a:xfrm>
            <a:off x="3307080" y="146304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11" name="Shape 7"/>
          <p:cNvSpPr/>
          <p:nvPr/>
        </p:nvSpPr>
        <p:spPr>
          <a:xfrm>
            <a:off x="3489960" y="164592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3615690" y="1771650"/>
            <a:ext cx="251460" cy="251460"/>
          </a:xfrm>
          <a:prstGeom prst="rect">
            <a:avLst/>
          </a:prstGeom>
        </p:spPr>
      </p:pic>
      <p:sp>
        <p:nvSpPr>
          <p:cNvPr id="13" name="Text 8"/>
          <p:cNvSpPr txBox="1"/>
          <p:nvPr/>
        </p:nvSpPr>
        <p:spPr>
          <a:xfrm>
            <a:off x="4130040" y="164592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Restroom</a:t>
            </a:r>
            <a:endParaRPr lang="en-US" sz="1600" dirty="0"/>
          </a:p>
        </p:txBody>
      </p:sp>
      <p:sp>
        <p:nvSpPr>
          <p:cNvPr id="14" name="Text 9"/>
          <p:cNvSpPr txBox="1"/>
          <p:nvPr/>
        </p:nvSpPr>
        <p:spPr>
          <a:xfrm>
            <a:off x="3489960" y="225856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Needing the restroom more often</a:t>
            </a:r>
            <a:endParaRPr lang="en-US" sz="1200" dirty="0"/>
          </a:p>
        </p:txBody>
      </p:sp>
      <p:sp>
        <p:nvSpPr>
          <p:cNvPr id="15" name="Shape 10"/>
          <p:cNvSpPr/>
          <p:nvPr/>
        </p:nvSpPr>
        <p:spPr>
          <a:xfrm>
            <a:off x="6065520" y="146304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16" name="Shape 11"/>
          <p:cNvSpPr/>
          <p:nvPr/>
        </p:nvSpPr>
        <p:spPr>
          <a:xfrm>
            <a:off x="6248400" y="164592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374130" y="1771650"/>
            <a:ext cx="251460" cy="251460"/>
          </a:xfrm>
          <a:prstGeom prst="rect">
            <a:avLst/>
          </a:prstGeom>
        </p:spPr>
      </p:pic>
      <p:sp>
        <p:nvSpPr>
          <p:cNvPr id="18" name="Text 12"/>
          <p:cNvSpPr txBox="1"/>
          <p:nvPr/>
        </p:nvSpPr>
        <p:spPr>
          <a:xfrm>
            <a:off x="6888480" y="164592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Appointments</a:t>
            </a:r>
            <a:endParaRPr lang="en-US" sz="1600" dirty="0"/>
          </a:p>
        </p:txBody>
      </p:sp>
      <p:sp>
        <p:nvSpPr>
          <p:cNvPr id="19" name="Text 13"/>
          <p:cNvSpPr txBox="1"/>
          <p:nvPr/>
        </p:nvSpPr>
        <p:spPr>
          <a:xfrm>
            <a:off x="6248400" y="225856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Missing class for checkups, tests, or scans</a:t>
            </a:r>
            <a:endParaRPr lang="en-US" sz="1200" dirty="0"/>
          </a:p>
        </p:txBody>
      </p:sp>
      <p:sp>
        <p:nvSpPr>
          <p:cNvPr id="20" name="Shape 14"/>
          <p:cNvSpPr/>
          <p:nvPr/>
        </p:nvSpPr>
        <p:spPr>
          <a:xfrm>
            <a:off x="548640" y="315468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21" name="Shape 15"/>
          <p:cNvSpPr/>
          <p:nvPr/>
        </p:nvSpPr>
        <p:spPr>
          <a:xfrm>
            <a:off x="731520" y="333756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857250" y="3463290"/>
            <a:ext cx="251460" cy="251460"/>
          </a:xfrm>
          <a:prstGeom prst="rect">
            <a:avLst/>
          </a:prstGeom>
        </p:spPr>
      </p:pic>
      <p:sp>
        <p:nvSpPr>
          <p:cNvPr id="23" name="Text 16"/>
          <p:cNvSpPr txBox="1"/>
          <p:nvPr/>
        </p:nvSpPr>
        <p:spPr>
          <a:xfrm>
            <a:off x="1371600" y="333756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Tiredness</a:t>
            </a:r>
            <a:endParaRPr lang="en-US" sz="1600" dirty="0"/>
          </a:p>
        </p:txBody>
      </p:sp>
      <p:sp>
        <p:nvSpPr>
          <p:cNvPr id="24" name="Text 17"/>
          <p:cNvSpPr txBox="1"/>
          <p:nvPr/>
        </p:nvSpPr>
        <p:spPr>
          <a:xfrm>
            <a:off x="731520" y="395020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Running out of energy earlier than usual</a:t>
            </a:r>
            <a:endParaRPr lang="en-US" sz="1200" dirty="0"/>
          </a:p>
        </p:txBody>
      </p:sp>
      <p:sp>
        <p:nvSpPr>
          <p:cNvPr id="25" name="Shape 18"/>
          <p:cNvSpPr/>
          <p:nvPr/>
        </p:nvSpPr>
        <p:spPr>
          <a:xfrm>
            <a:off x="3307080" y="315468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26" name="Shape 19"/>
          <p:cNvSpPr/>
          <p:nvPr/>
        </p:nvSpPr>
        <p:spPr>
          <a:xfrm>
            <a:off x="3489960" y="333756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3615690" y="3463290"/>
            <a:ext cx="251460" cy="251460"/>
          </a:xfrm>
          <a:prstGeom prst="rect">
            <a:avLst/>
          </a:prstGeom>
        </p:spPr>
      </p:pic>
      <p:sp>
        <p:nvSpPr>
          <p:cNvPr id="28" name="Text 20"/>
          <p:cNvSpPr txBox="1"/>
          <p:nvPr/>
        </p:nvSpPr>
        <p:spPr>
          <a:xfrm>
            <a:off x="4130040" y="333756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Pain</a:t>
            </a:r>
            <a:endParaRPr lang="en-US" sz="1600" dirty="0"/>
          </a:p>
        </p:txBody>
      </p:sp>
      <p:sp>
        <p:nvSpPr>
          <p:cNvPr id="29" name="Text 21"/>
          <p:cNvSpPr txBox="1"/>
          <p:nvPr/>
        </p:nvSpPr>
        <p:spPr>
          <a:xfrm>
            <a:off x="3489960" y="395020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Back or side pain that comes and goes</a:t>
            </a:r>
            <a:endParaRPr lang="en-US" sz="1200" dirty="0"/>
          </a:p>
        </p:txBody>
      </p:sp>
      <p:sp>
        <p:nvSpPr>
          <p:cNvPr id="30" name="Shape 22"/>
          <p:cNvSpPr/>
          <p:nvPr/>
        </p:nvSpPr>
        <p:spPr>
          <a:xfrm>
            <a:off x="6065520" y="3154680"/>
            <a:ext cx="2529840" cy="1463040"/>
          </a:xfrm>
          <a:prstGeom prst="roundRect">
            <a:avLst>
              <a:gd name="adj" fmla="val 6250"/>
            </a:avLst>
          </a:prstGeom>
          <a:solidFill>
            <a:srgbClr val="E6F0F1"/>
          </a:solidFill>
          <a:ln w="12700">
            <a:solidFill>
              <a:srgbClr val="E6F0F1"/>
            </a:solidFill>
            <a:prstDash val="solid"/>
          </a:ln>
        </p:spPr>
        <p:txBody>
          <a:bodyPr/>
          <a:lstStyle/>
          <a:p>
            <a:endParaRPr lang="en-US"/>
          </a:p>
        </p:txBody>
      </p:sp>
      <p:sp>
        <p:nvSpPr>
          <p:cNvPr id="31" name="Shape 23"/>
          <p:cNvSpPr/>
          <p:nvPr/>
        </p:nvSpPr>
        <p:spPr>
          <a:xfrm>
            <a:off x="6248400" y="3337560"/>
            <a:ext cx="502920" cy="502920"/>
          </a:xfrm>
          <a:prstGeom prst="ellipse">
            <a:avLst/>
          </a:prstGeom>
          <a:solidFill>
            <a:srgbClr val="1F5F6B"/>
          </a:solidFill>
          <a:ln w="12700">
            <a:solidFill>
              <a:srgbClr val="1F5F6B"/>
            </a:solidFill>
            <a:prstDash val="solid"/>
          </a:ln>
        </p:spPr>
        <p:txBody>
          <a:bodyPr/>
          <a:lstStyle/>
          <a:p>
            <a:endParaRPr lang="en-US"/>
          </a:p>
        </p:txBody>
      </p:sp>
      <p:pic>
        <p:nvPicPr>
          <p:cNvPr id="32" name="Image 5" descr="preencoded.png"/>
          <p:cNvPicPr>
            <a:picLocks noChangeAspect="1"/>
          </p:cNvPicPr>
          <p:nvPr/>
        </p:nvPicPr>
        <p:blipFill>
          <a:blip r:embed="rId8"/>
          <a:stretch>
            <a:fillRect/>
          </a:stretch>
        </p:blipFill>
        <p:spPr>
          <a:xfrm>
            <a:off x="6374130" y="3463290"/>
            <a:ext cx="251460" cy="251460"/>
          </a:xfrm>
          <a:prstGeom prst="rect">
            <a:avLst/>
          </a:prstGeom>
        </p:spPr>
      </p:pic>
      <p:sp>
        <p:nvSpPr>
          <p:cNvPr id="33" name="Text 24"/>
          <p:cNvSpPr txBox="1"/>
          <p:nvPr/>
        </p:nvSpPr>
        <p:spPr>
          <a:xfrm>
            <a:off x="6888480" y="3337560"/>
            <a:ext cx="1569720" cy="502920"/>
          </a:xfrm>
          <a:prstGeom prst="rect">
            <a:avLst/>
          </a:prstGeom>
          <a:noFill/>
          <a:ln/>
        </p:spPr>
        <p:txBody>
          <a:bodyPr wrap="square" lIns="0" tIns="0" rIns="0" bIns="0" rtlCol="0" anchor="ctr"/>
          <a:lstStyle/>
          <a:p>
            <a:pPr marL="0" indent="0">
              <a:buNone/>
            </a:pPr>
            <a:r>
              <a:rPr lang="en-US" sz="1600" b="1" dirty="0">
                <a:solidFill>
                  <a:srgbClr val="1F5F6B"/>
                </a:solidFill>
                <a:latin typeface="Calibri" pitchFamily="34" charset="0"/>
                <a:ea typeface="Calibri" pitchFamily="34" charset="-122"/>
                <a:cs typeface="Calibri" pitchFamily="34" charset="-120"/>
              </a:rPr>
              <a:t>Activity</a:t>
            </a:r>
            <a:endParaRPr lang="en-US" sz="1600" dirty="0"/>
          </a:p>
        </p:txBody>
      </p:sp>
      <p:sp>
        <p:nvSpPr>
          <p:cNvPr id="34" name="Text 25"/>
          <p:cNvSpPr txBox="1"/>
          <p:nvPr/>
        </p:nvSpPr>
        <p:spPr>
          <a:xfrm>
            <a:off x="6248400" y="3950208"/>
            <a:ext cx="2164080" cy="548640"/>
          </a:xfrm>
          <a:prstGeom prst="rect">
            <a:avLst/>
          </a:prstGeom>
          <a:noFill/>
          <a:ln/>
        </p:spPr>
        <p:txBody>
          <a:bodyPr wrap="square" lIns="0" tIns="0" rIns="0" bIns="0" rtlCol="0" anchor="t"/>
          <a:lstStyle/>
          <a:p>
            <a:pPr marL="0" indent="0">
              <a:buNone/>
            </a:pPr>
            <a:r>
              <a:rPr lang="en-US" sz="1200" dirty="0">
                <a:solidFill>
                  <a:srgbClr val="1F2933"/>
                </a:solidFill>
                <a:latin typeface="Calibri" pitchFamily="34" charset="0"/>
                <a:ea typeface="Calibri" pitchFamily="34" charset="-122"/>
                <a:cs typeface="Calibri" pitchFamily="34" charset="-120"/>
              </a:rPr>
              <a:t>Most can be active; some sports decisions are individual</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txBox="1"/>
          <p:nvPr/>
        </p:nvSpPr>
        <p:spPr>
          <a:xfrm>
            <a:off x="6583680" y="228600"/>
            <a:ext cx="2194560" cy="274320"/>
          </a:xfrm>
          <a:prstGeom prst="rect">
            <a:avLst/>
          </a:prstGeom>
          <a:noFill/>
          <a:ln/>
        </p:spPr>
        <p:txBody>
          <a:bodyPr wrap="square" lIns="0" tIns="0" rIns="0" bIns="0" rtlCol="0" anchor="ctr"/>
          <a:lstStyle/>
          <a:p>
            <a:pPr marL="0" indent="0" algn="r">
              <a:buNone/>
            </a:pPr>
            <a:r>
              <a:rPr lang="en-US" sz="1000" dirty="0">
                <a:solidFill>
                  <a:srgbClr val="5B6770"/>
                </a:solidFill>
                <a:latin typeface="Calibri" pitchFamily="34" charset="0"/>
                <a:ea typeface="Calibri" pitchFamily="34" charset="-122"/>
                <a:cs typeface="Calibri" pitchFamily="34" charset="-120"/>
              </a:rPr>
              <a:t>Core slide 9 of 16</a:t>
            </a:r>
            <a:endParaRPr lang="en-US" sz="1000" dirty="0"/>
          </a:p>
        </p:txBody>
      </p:sp>
      <p:sp>
        <p:nvSpPr>
          <p:cNvPr id="4" name="Text 1"/>
          <p:cNvSpPr txBox="1"/>
          <p:nvPr/>
        </p:nvSpPr>
        <p:spPr>
          <a:xfrm>
            <a:off x="548640" y="411480"/>
            <a:ext cx="8046720" cy="822960"/>
          </a:xfrm>
          <a:prstGeom prst="rect">
            <a:avLst/>
          </a:prstGeom>
          <a:noFill/>
          <a:ln/>
        </p:spPr>
        <p:txBody>
          <a:bodyPr wrap="square" lIns="0" tIns="0" rIns="0" bIns="0" rtlCol="0" anchor="ctr"/>
          <a:lstStyle/>
          <a:p>
            <a:pPr marL="0" indent="0">
              <a:buNone/>
            </a:pPr>
            <a:r>
              <a:rPr lang="en-US" sz="3200" b="1" dirty="0">
                <a:solidFill>
                  <a:srgbClr val="1F5F6B"/>
                </a:solidFill>
                <a:latin typeface="Calibri" pitchFamily="34" charset="0"/>
                <a:ea typeface="Calibri" pitchFamily="34" charset="-122"/>
                <a:cs typeface="Calibri" pitchFamily="34" charset="-120"/>
              </a:rPr>
              <a:t>“But you look fine.”</a:t>
            </a:r>
            <a:endParaRPr lang="en-US" sz="3200" dirty="0"/>
          </a:p>
        </p:txBody>
      </p:sp>
      <p:sp>
        <p:nvSpPr>
          <p:cNvPr id="5" name="Text 2"/>
          <p:cNvSpPr txBox="1"/>
          <p:nvPr/>
        </p:nvSpPr>
        <p:spPr>
          <a:xfrm>
            <a:off x="2834640" y="1463040"/>
            <a:ext cx="5760720" cy="3291840"/>
          </a:xfrm>
          <a:prstGeom prst="rect">
            <a:avLst/>
          </a:prstGeom>
          <a:noFill/>
          <a:ln/>
        </p:spPr>
        <p:txBody>
          <a:bodyPr wrap="square" lIns="0" tIns="0" rIns="0" bIns="0" rtlCol="0" anchor="t"/>
          <a:lstStyle/>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ADPKD is usually invisible from the outside</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Someone can look healthy and still need water nearby, a restroom pass, or a day out for medical care</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Those things are not perks. They are how a student with a health condition gets through a normal day</a:t>
            </a:r>
            <a:endParaRPr lang="en-US" sz="1800" dirty="0"/>
          </a:p>
          <a:p>
            <a:pPr marL="228600" indent="-228600">
              <a:spcAft>
                <a:spcPts val="800"/>
              </a:spcAft>
              <a:buSzPct val="100000"/>
              <a:buChar char="•"/>
            </a:pPr>
            <a:r>
              <a:rPr lang="en-US" sz="1800" dirty="0">
                <a:solidFill>
                  <a:srgbClr val="1F2933"/>
                </a:solidFill>
                <a:latin typeface="Calibri" pitchFamily="34" charset="0"/>
                <a:ea typeface="Calibri" pitchFamily="34" charset="-122"/>
                <a:cs typeface="Calibri" pitchFamily="34" charset="-120"/>
              </a:rPr>
              <a:t>In U.S. schools, some students have a written plan for this (often called a 504 plan). Some do not. Either way, it is private</a:t>
            </a:r>
            <a:endParaRPr lang="en-US" sz="1800" dirty="0"/>
          </a:p>
        </p:txBody>
      </p:sp>
      <p:sp>
        <p:nvSpPr>
          <p:cNvPr id="6" name="Shape 3"/>
          <p:cNvSpPr/>
          <p:nvPr/>
        </p:nvSpPr>
        <p:spPr>
          <a:xfrm>
            <a:off x="548640" y="1828800"/>
            <a:ext cx="1737360" cy="1737360"/>
          </a:xfrm>
          <a:prstGeom prst="ellipse">
            <a:avLst/>
          </a:prstGeom>
          <a:solidFill>
            <a:srgbClr val="1F5F6B"/>
          </a:solidFill>
          <a:ln w="12700">
            <a:solidFill>
              <a:srgbClr val="1F5F6B"/>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1017727" y="2297887"/>
            <a:ext cx="799186" cy="79918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5514</Words>
  <Application>Microsoft Office PowerPoint</Application>
  <PresentationFormat>On-screen Show (16:9)</PresentationFormat>
  <Paragraphs>156</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PKD Bridge School Outreach Toolkit: Slide Deck v1</dc:title>
  <dc:subject>PptxGenJS Presentation</dc:subject>
  <dc:creator>PKD Bridge</dc:creator>
  <cp:lastModifiedBy>ARE</cp:lastModifiedBy>
  <cp:revision>2</cp:revision>
  <dcterms:created xsi:type="dcterms:W3CDTF">2026-09-08T02:22:25Z</dcterms:created>
  <dcterms:modified xsi:type="dcterms:W3CDTF">2026-09-08T02:37:50Z</dcterms:modified>
</cp:coreProperties>
</file>